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73" r:id="rId2"/>
    <p:sldId id="309" r:id="rId3"/>
    <p:sldId id="291" r:id="rId4"/>
    <p:sldId id="310" r:id="rId5"/>
    <p:sldId id="336" r:id="rId6"/>
    <p:sldId id="337" r:id="rId7"/>
    <p:sldId id="318" r:id="rId8"/>
    <p:sldId id="333" r:id="rId9"/>
    <p:sldId id="323" r:id="rId10"/>
    <p:sldId id="313" r:id="rId11"/>
    <p:sldId id="374" r:id="rId12"/>
    <p:sldId id="375" r:id="rId13"/>
    <p:sldId id="380" r:id="rId14"/>
    <p:sldId id="327" r:id="rId15"/>
    <p:sldId id="348" r:id="rId16"/>
    <p:sldId id="338" r:id="rId17"/>
    <p:sldId id="339" r:id="rId18"/>
    <p:sldId id="340" r:id="rId19"/>
    <p:sldId id="344" r:id="rId20"/>
    <p:sldId id="341" r:id="rId21"/>
    <p:sldId id="342" r:id="rId22"/>
    <p:sldId id="343" r:id="rId23"/>
    <p:sldId id="351" r:id="rId24"/>
    <p:sldId id="352" r:id="rId25"/>
    <p:sldId id="353" r:id="rId26"/>
    <p:sldId id="354" r:id="rId27"/>
    <p:sldId id="355" r:id="rId28"/>
    <p:sldId id="356" r:id="rId29"/>
    <p:sldId id="357" r:id="rId30"/>
    <p:sldId id="360" r:id="rId31"/>
    <p:sldId id="361" r:id="rId32"/>
    <p:sldId id="362" r:id="rId33"/>
    <p:sldId id="365" r:id="rId34"/>
    <p:sldId id="363" r:id="rId35"/>
    <p:sldId id="324" r:id="rId36"/>
    <p:sldId id="335" r:id="rId37"/>
    <p:sldId id="314" r:id="rId38"/>
    <p:sldId id="326" r:id="rId39"/>
    <p:sldId id="329" r:id="rId40"/>
    <p:sldId id="330" r:id="rId41"/>
    <p:sldId id="331" r:id="rId42"/>
    <p:sldId id="332" r:id="rId43"/>
    <p:sldId id="369" r:id="rId44"/>
    <p:sldId id="316" r:id="rId45"/>
    <p:sldId id="321" r:id="rId46"/>
    <p:sldId id="322" r:id="rId47"/>
    <p:sldId id="367" r:id="rId48"/>
    <p:sldId id="312" r:id="rId49"/>
    <p:sldId id="366" r:id="rId50"/>
    <p:sldId id="349" r:id="rId51"/>
    <p:sldId id="350" r:id="rId52"/>
    <p:sldId id="364" r:id="rId53"/>
    <p:sldId id="372" r:id="rId54"/>
  </p:sldIdLst>
  <p:sldSz cx="9144000" cy="6858000" type="screen4x3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49C3E"/>
    <a:srgbClr val="40E072"/>
    <a:srgbClr val="66FF66"/>
    <a:srgbClr val="FBB0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88" autoAdjust="0"/>
    <p:restoredTop sz="71864" autoAdjust="0"/>
  </p:normalViewPr>
  <p:slideViewPr>
    <p:cSldViewPr>
      <p:cViewPr varScale="1">
        <p:scale>
          <a:sx n="86" d="100"/>
          <a:sy n="86" d="100"/>
        </p:scale>
        <p:origin x="917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EBF60-1CA9-4AC4-81E1-6AE1C69C4F88}" type="datetimeFigureOut">
              <a:rPr lang="ca-ES" smtClean="0"/>
              <a:pPr/>
              <a:t>1/3/2026</a:t>
            </a:fld>
            <a:endParaRPr lang="ca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3DE34-1441-47E2-9F6F-9D091CEC2104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10505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11ADD6-17CC-4357-A666-76675CC7B9D5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a-ES" baseline="0" dirty="0"/>
              <a:t>Nosaltres hem fet un guió però </a:t>
            </a:r>
            <a:r>
              <a:rPr lang="ca-ES" dirty="0"/>
              <a:t>FES-TE TEU EL </a:t>
            </a:r>
            <a:r>
              <a:rPr lang="ca-ES" dirty="0" err="1"/>
              <a:t>PPT</a:t>
            </a:r>
            <a:r>
              <a:rPr lang="ca-ES" dirty="0"/>
              <a:t>!!!</a:t>
            </a:r>
          </a:p>
          <a:p>
            <a:endParaRPr lang="ca-ES" dirty="0"/>
          </a:p>
          <a:p>
            <a:r>
              <a:rPr lang="ca-ES" dirty="0"/>
              <a:t>Aquesta </a:t>
            </a:r>
            <a:r>
              <a:rPr lang="ca-ES" dirty="0" err="1"/>
              <a:t>diapo</a:t>
            </a:r>
            <a:r>
              <a:rPr lang="ca-ES" dirty="0"/>
              <a:t> et pot servir per introduir les</a:t>
            </a:r>
            <a:r>
              <a:rPr lang="ca-ES" baseline="0" dirty="0"/>
              <a:t> d</a:t>
            </a:r>
            <a:r>
              <a:rPr lang="ca-ES" dirty="0"/>
              <a:t>efinicions </a:t>
            </a:r>
            <a:r>
              <a:rPr lang="ca-ES" dirty="0" err="1"/>
              <a:t>especie</a:t>
            </a:r>
            <a:r>
              <a:rPr lang="ca-ES" dirty="0"/>
              <a:t> autòctona, </a:t>
            </a:r>
            <a:r>
              <a:rPr lang="ca-ES" dirty="0" err="1"/>
              <a:t>introduida</a:t>
            </a:r>
            <a:r>
              <a:rPr lang="ca-ES" dirty="0"/>
              <a:t>, invasora (copiar definicions dl BOE 2013).</a:t>
            </a:r>
          </a:p>
          <a:p>
            <a:endParaRPr lang="ca-ES" dirty="0"/>
          </a:p>
          <a:p>
            <a:r>
              <a:rPr lang="ca-ES" baseline="0" dirty="0"/>
              <a:t>Pensar sempre que el que expliquis ha de permetre resoldre els exercicis, van lligats.</a:t>
            </a:r>
          </a:p>
          <a:p>
            <a:r>
              <a:rPr lang="ca-ES" baseline="0" dirty="0"/>
              <a:t>Per </a:t>
            </a:r>
            <a:r>
              <a:rPr lang="ca-ES" baseline="0" dirty="0" err="1"/>
              <a:t>exxemple</a:t>
            </a:r>
            <a:r>
              <a:rPr lang="ca-ES" baseline="0" dirty="0"/>
              <a:t>, el diagrama de la dreta confon </a:t>
            </a:r>
            <a:r>
              <a:rPr lang="ca-ES" baseline="0" dirty="0" err="1"/>
              <a:t>pq</a:t>
            </a:r>
            <a:r>
              <a:rPr lang="ca-ES" baseline="0" dirty="0"/>
              <a:t>  una espècie pot ser autòctona o al·lòctona. Una altra cosa és quin és el comportament de les espècies exòtiques en els ecosistemes envaïts (adventícia, naturalitzada, invasora). El concepte adventícia jo el </a:t>
            </a:r>
            <a:r>
              <a:rPr lang="ca-ES" baseline="0" dirty="0" err="1"/>
              <a:t>treuria</a:t>
            </a:r>
            <a:r>
              <a:rPr lang="ca-ES" baseline="0" dirty="0"/>
              <a:t>, no cal afinar tant! (com  mínim explicar el que es pregunta d’això als exercicis dossier alumne)</a:t>
            </a:r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3DE34-1441-47E2-9F6F-9D091CEC2104}" type="slidenum">
              <a:rPr lang="ca-ES" smtClean="0"/>
              <a:pPr/>
              <a:t>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35267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E9C8E-C225-4080-A585-AD9A60CCE5C2}" type="datetimeFigureOut">
              <a:rPr lang="ca-ES" smtClean="0"/>
              <a:pPr/>
              <a:t>1/3/2026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317-4675-45F8-9381-E990232A810D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E9C8E-C225-4080-A585-AD9A60CCE5C2}" type="datetimeFigureOut">
              <a:rPr lang="ca-ES" smtClean="0"/>
              <a:pPr/>
              <a:t>1/3/2026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317-4675-45F8-9381-E990232A810D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E9C8E-C225-4080-A585-AD9A60CCE5C2}" type="datetimeFigureOut">
              <a:rPr lang="ca-ES" smtClean="0"/>
              <a:pPr/>
              <a:t>1/3/2026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317-4675-45F8-9381-E990232A810D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E9C8E-C225-4080-A585-AD9A60CCE5C2}" type="datetimeFigureOut">
              <a:rPr lang="ca-ES" smtClean="0"/>
              <a:pPr/>
              <a:t>1/3/2026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317-4675-45F8-9381-E990232A810D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E9C8E-C225-4080-A585-AD9A60CCE5C2}" type="datetimeFigureOut">
              <a:rPr lang="ca-ES" smtClean="0"/>
              <a:pPr/>
              <a:t>1/3/2026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317-4675-45F8-9381-E990232A810D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E9C8E-C225-4080-A585-AD9A60CCE5C2}" type="datetimeFigureOut">
              <a:rPr lang="ca-ES" smtClean="0"/>
              <a:pPr/>
              <a:t>1/3/2026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317-4675-45F8-9381-E990232A810D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E9C8E-C225-4080-A585-AD9A60CCE5C2}" type="datetimeFigureOut">
              <a:rPr lang="ca-ES" smtClean="0"/>
              <a:pPr/>
              <a:t>1/3/2026</a:t>
            </a:fld>
            <a:endParaRPr lang="ca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317-4675-45F8-9381-E990232A810D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E9C8E-C225-4080-A585-AD9A60CCE5C2}" type="datetimeFigureOut">
              <a:rPr lang="ca-ES" smtClean="0"/>
              <a:pPr/>
              <a:t>1/3/2026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317-4675-45F8-9381-E990232A810D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E9C8E-C225-4080-A585-AD9A60CCE5C2}" type="datetimeFigureOut">
              <a:rPr lang="ca-ES" smtClean="0"/>
              <a:pPr/>
              <a:t>1/3/2026</a:t>
            </a:fld>
            <a:endParaRPr lang="ca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317-4675-45F8-9381-E990232A810D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E9C8E-C225-4080-A585-AD9A60CCE5C2}" type="datetimeFigureOut">
              <a:rPr lang="ca-ES" smtClean="0"/>
              <a:pPr/>
              <a:t>1/3/2026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317-4675-45F8-9381-E990232A810D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E9C8E-C225-4080-A585-AD9A60CCE5C2}" type="datetimeFigureOut">
              <a:rPr lang="ca-ES" smtClean="0"/>
              <a:pPr/>
              <a:t>1/3/2026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317-4675-45F8-9381-E990232A810D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66">
            <a:alpha val="6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E9C8E-C225-4080-A585-AD9A60CCE5C2}" type="datetimeFigureOut">
              <a:rPr lang="ca-ES" smtClean="0"/>
              <a:pPr/>
              <a:t>1/3/2026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2317-4675-45F8-9381-E990232A810D}" type="slidenum">
              <a:rPr lang="ca-ES" smtClean="0"/>
              <a:pPr/>
              <a:t>‹Nº›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21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6.png"/><Relationship Id="rId7" Type="http://schemas.openxmlformats.org/officeDocument/2006/relationships/image" Target="../media/image2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6.png"/><Relationship Id="rId7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3.jpeg"/><Relationship Id="rId10" Type="http://schemas.openxmlformats.org/officeDocument/2006/relationships/image" Target="../media/image54.png"/><Relationship Id="rId4" Type="http://schemas.openxmlformats.org/officeDocument/2006/relationships/image" Target="../media/image47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6.png"/><Relationship Id="rId7" Type="http://schemas.openxmlformats.org/officeDocument/2006/relationships/image" Target="../media/image4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47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6.png"/><Relationship Id="rId7" Type="http://schemas.openxmlformats.org/officeDocument/2006/relationships/image" Target="../media/image5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2.png"/><Relationship Id="rId10" Type="http://schemas.openxmlformats.org/officeDocument/2006/relationships/image" Target="../media/image44.png"/><Relationship Id="rId4" Type="http://schemas.openxmlformats.org/officeDocument/2006/relationships/image" Target="../media/image47.png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5.png"/><Relationship Id="rId7" Type="http://schemas.openxmlformats.org/officeDocument/2006/relationships/image" Target="../media/image21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image" Target="../media/image20.png"/><Relationship Id="rId4" Type="http://schemas.openxmlformats.org/officeDocument/2006/relationships/image" Target="../media/image46.pn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6.png"/><Relationship Id="rId7" Type="http://schemas.openxmlformats.org/officeDocument/2006/relationships/image" Target="../media/image61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52.png"/><Relationship Id="rId10" Type="http://schemas.openxmlformats.org/officeDocument/2006/relationships/image" Target="../media/image44.png"/><Relationship Id="rId4" Type="http://schemas.openxmlformats.org/officeDocument/2006/relationships/image" Target="../media/image47.png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6.png"/><Relationship Id="rId7" Type="http://schemas.openxmlformats.org/officeDocument/2006/relationships/image" Target="../media/image4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52.png"/><Relationship Id="rId10" Type="http://schemas.openxmlformats.org/officeDocument/2006/relationships/image" Target="../media/image64.jpeg"/><Relationship Id="rId4" Type="http://schemas.openxmlformats.org/officeDocument/2006/relationships/image" Target="../media/image47.png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6.png"/><Relationship Id="rId7" Type="http://schemas.openxmlformats.org/officeDocument/2006/relationships/image" Target="../media/image4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52.png"/><Relationship Id="rId10" Type="http://schemas.openxmlformats.org/officeDocument/2006/relationships/image" Target="../media/image66.png"/><Relationship Id="rId4" Type="http://schemas.openxmlformats.org/officeDocument/2006/relationships/image" Target="../media/image47.png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6.png"/><Relationship Id="rId7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10" Type="http://schemas.openxmlformats.org/officeDocument/2006/relationships/image" Target="../media/image44.png"/><Relationship Id="rId4" Type="http://schemas.openxmlformats.org/officeDocument/2006/relationships/image" Target="../media/image47.png"/><Relationship Id="rId9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6.png"/><Relationship Id="rId7" Type="http://schemas.openxmlformats.org/officeDocument/2006/relationships/image" Target="../media/image4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69.jpeg"/><Relationship Id="rId4" Type="http://schemas.openxmlformats.org/officeDocument/2006/relationships/image" Target="../media/image47.png"/><Relationship Id="rId9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6.png"/><Relationship Id="rId7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71.jpe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6.png"/><Relationship Id="rId7" Type="http://schemas.openxmlformats.org/officeDocument/2006/relationships/image" Target="../media/image41.png"/><Relationship Id="rId12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11" Type="http://schemas.openxmlformats.org/officeDocument/2006/relationships/image" Target="../media/image48.png"/><Relationship Id="rId5" Type="http://schemas.openxmlformats.org/officeDocument/2006/relationships/image" Target="../media/image73.png"/><Relationship Id="rId10" Type="http://schemas.openxmlformats.org/officeDocument/2006/relationships/image" Target="../media/image22.png"/><Relationship Id="rId4" Type="http://schemas.openxmlformats.org/officeDocument/2006/relationships/image" Target="../media/image47.png"/><Relationship Id="rId9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46.png"/><Relationship Id="rId7" Type="http://schemas.openxmlformats.org/officeDocument/2006/relationships/image" Target="../media/image7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11" Type="http://schemas.openxmlformats.org/officeDocument/2006/relationships/image" Target="../media/image52.png"/><Relationship Id="rId5" Type="http://schemas.openxmlformats.org/officeDocument/2006/relationships/image" Target="../media/image75.jpeg"/><Relationship Id="rId10" Type="http://schemas.openxmlformats.org/officeDocument/2006/relationships/image" Target="../media/image22.png"/><Relationship Id="rId4" Type="http://schemas.openxmlformats.org/officeDocument/2006/relationships/image" Target="../media/image47.png"/><Relationship Id="rId9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6.png"/><Relationship Id="rId7" Type="http://schemas.openxmlformats.org/officeDocument/2006/relationships/image" Target="../media/image4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22.png"/><Relationship Id="rId5" Type="http://schemas.openxmlformats.org/officeDocument/2006/relationships/image" Target="../media/image79.jpeg"/><Relationship Id="rId10" Type="http://schemas.openxmlformats.org/officeDocument/2006/relationships/image" Target="../media/image41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6.png"/><Relationship Id="rId7" Type="http://schemas.openxmlformats.org/officeDocument/2006/relationships/image" Target="../media/image42.png"/><Relationship Id="rId12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48.png"/><Relationship Id="rId5" Type="http://schemas.openxmlformats.org/officeDocument/2006/relationships/image" Target="../media/image81.jpeg"/><Relationship Id="rId10" Type="http://schemas.openxmlformats.org/officeDocument/2006/relationships/image" Target="../media/image22.png"/><Relationship Id="rId4" Type="http://schemas.openxmlformats.org/officeDocument/2006/relationships/image" Target="../media/image47.pn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6.png"/><Relationship Id="rId7" Type="http://schemas.openxmlformats.org/officeDocument/2006/relationships/image" Target="../media/image4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83.png"/><Relationship Id="rId10" Type="http://schemas.openxmlformats.org/officeDocument/2006/relationships/image" Target="../media/image84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6.png"/><Relationship Id="rId7" Type="http://schemas.openxmlformats.org/officeDocument/2006/relationships/image" Target="../media/image8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22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6.png"/><Relationship Id="rId7" Type="http://schemas.openxmlformats.org/officeDocument/2006/relationships/image" Target="../media/image42.png"/><Relationship Id="rId12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11" Type="http://schemas.openxmlformats.org/officeDocument/2006/relationships/image" Target="../media/image48.png"/><Relationship Id="rId5" Type="http://schemas.openxmlformats.org/officeDocument/2006/relationships/image" Target="../media/image87.jpeg"/><Relationship Id="rId10" Type="http://schemas.openxmlformats.org/officeDocument/2006/relationships/image" Target="../media/image22.png"/><Relationship Id="rId4" Type="http://schemas.openxmlformats.org/officeDocument/2006/relationships/image" Target="../media/image47.png"/><Relationship Id="rId9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6.png"/><Relationship Id="rId7" Type="http://schemas.openxmlformats.org/officeDocument/2006/relationships/image" Target="../media/image9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89.jpe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6.png"/><Relationship Id="rId7" Type="http://schemas.openxmlformats.org/officeDocument/2006/relationships/image" Target="../media/image4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44.png"/><Relationship Id="rId5" Type="http://schemas.openxmlformats.org/officeDocument/2006/relationships/image" Target="../media/image91.jpeg"/><Relationship Id="rId10" Type="http://schemas.openxmlformats.org/officeDocument/2006/relationships/image" Target="../media/image21.png"/><Relationship Id="rId4" Type="http://schemas.openxmlformats.org/officeDocument/2006/relationships/image" Target="../media/image47.png"/><Relationship Id="rId9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5.png"/><Relationship Id="rId7" Type="http://schemas.openxmlformats.org/officeDocument/2006/relationships/image" Target="../media/image21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46.png"/><Relationship Id="rId7" Type="http://schemas.openxmlformats.org/officeDocument/2006/relationships/image" Target="../media/image95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21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1.jpeg"/><Relationship Id="rId7" Type="http://schemas.openxmlformats.org/officeDocument/2006/relationships/image" Target="../media/image47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2.png"/><Relationship Id="rId4" Type="http://schemas.openxmlformats.org/officeDocument/2006/relationships/image" Target="../media/image98.jpeg"/><Relationship Id="rId9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45.png"/><Relationship Id="rId7" Type="http://schemas.openxmlformats.org/officeDocument/2006/relationships/image" Target="../media/image42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8.png"/><Relationship Id="rId10" Type="http://schemas.openxmlformats.org/officeDocument/2006/relationships/image" Target="../media/image106.png"/><Relationship Id="rId4" Type="http://schemas.openxmlformats.org/officeDocument/2006/relationships/image" Target="../media/image22.png"/><Relationship Id="rId9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54448" y="394730"/>
            <a:ext cx="7324248" cy="1830065"/>
          </a:xfrm>
        </p:spPr>
        <p:txBody>
          <a:bodyPr>
            <a:normAutofit fontScale="90000"/>
          </a:bodyPr>
          <a:lstStyle/>
          <a:p>
            <a:r>
              <a:rPr lang="ca-ES" dirty="0"/>
              <a:t>Les </a:t>
            </a:r>
            <a:r>
              <a:rPr lang="ca-ES" b="1" dirty="0"/>
              <a:t>espècies exòtiques invasores </a:t>
            </a:r>
            <a:r>
              <a:rPr lang="ca-ES" dirty="0"/>
              <a:t>i la conservació de la biodiversitat</a:t>
            </a:r>
          </a:p>
        </p:txBody>
      </p:sp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>
          <a:xfrm>
            <a:off x="827584" y="3068960"/>
            <a:ext cx="7632848" cy="1703040"/>
          </a:xfrm>
        </p:spPr>
        <p:txBody>
          <a:bodyPr>
            <a:normAutofit/>
          </a:bodyPr>
          <a:lstStyle/>
          <a:p>
            <a:pPr algn="just">
              <a:lnSpc>
                <a:spcPct val="160000"/>
              </a:lnSpc>
            </a:pPr>
            <a:r>
              <a:rPr lang="es-ES" sz="1900" cap="small" dirty="0" err="1">
                <a:solidFill>
                  <a:schemeClr val="tx1"/>
                </a:solidFill>
              </a:rPr>
              <a:t>Projecte</a:t>
            </a:r>
            <a:r>
              <a:rPr lang="es-ES" sz="1900" cap="small" dirty="0">
                <a:solidFill>
                  <a:schemeClr val="tx1"/>
                </a:solidFill>
              </a:rPr>
              <a:t> NATURABEGUR. </a:t>
            </a:r>
            <a:r>
              <a:rPr lang="es-ES" sz="1900" cap="small" dirty="0" err="1">
                <a:solidFill>
                  <a:schemeClr val="tx1"/>
                </a:solidFill>
              </a:rPr>
              <a:t>Millora</a:t>
            </a:r>
            <a:r>
              <a:rPr lang="es-ES" sz="1900" cap="small" dirty="0">
                <a:solidFill>
                  <a:schemeClr val="tx1"/>
                </a:solidFill>
              </a:rPr>
              <a:t> de </a:t>
            </a:r>
            <a:r>
              <a:rPr lang="es-ES" sz="1900" cap="small" dirty="0" err="1">
                <a:solidFill>
                  <a:schemeClr val="tx1"/>
                </a:solidFill>
              </a:rPr>
              <a:t>l’estat</a:t>
            </a:r>
            <a:r>
              <a:rPr lang="es-ES" sz="1900" cap="small" dirty="0">
                <a:solidFill>
                  <a:schemeClr val="tx1"/>
                </a:solidFill>
              </a:rPr>
              <a:t> de </a:t>
            </a:r>
            <a:r>
              <a:rPr lang="es-ES" sz="1900" cap="small" dirty="0" err="1">
                <a:solidFill>
                  <a:schemeClr val="tx1"/>
                </a:solidFill>
              </a:rPr>
              <a:t>conservació</a:t>
            </a:r>
            <a:r>
              <a:rPr lang="es-ES" sz="1900" cap="small" dirty="0">
                <a:solidFill>
                  <a:schemeClr val="tx1"/>
                </a:solidFill>
              </a:rPr>
              <a:t> i la </a:t>
            </a:r>
            <a:r>
              <a:rPr lang="es-ES" sz="1900" cap="small" dirty="0" err="1">
                <a:solidFill>
                  <a:schemeClr val="tx1"/>
                </a:solidFill>
              </a:rPr>
              <a:t>biodiversitat</a:t>
            </a:r>
            <a:r>
              <a:rPr lang="es-ES" sz="1900" cap="small" dirty="0">
                <a:solidFill>
                  <a:schemeClr val="tx1"/>
                </a:solidFill>
              </a:rPr>
              <a:t> de </a:t>
            </a:r>
            <a:r>
              <a:rPr lang="es-ES" sz="1900" cap="small" dirty="0" err="1">
                <a:solidFill>
                  <a:schemeClr val="tx1"/>
                </a:solidFill>
              </a:rPr>
              <a:t>l’espai</a:t>
            </a:r>
            <a:r>
              <a:rPr lang="es-ES" sz="1900" cap="small" dirty="0">
                <a:solidFill>
                  <a:schemeClr val="tx1"/>
                </a:solidFill>
              </a:rPr>
              <a:t> natural </a:t>
            </a:r>
            <a:r>
              <a:rPr lang="es-ES" sz="1900" cap="small">
                <a:solidFill>
                  <a:schemeClr val="tx1"/>
                </a:solidFill>
              </a:rPr>
              <a:t>maritimoterrestre</a:t>
            </a:r>
            <a:r>
              <a:rPr lang="es-ES" sz="1900" cap="small" dirty="0">
                <a:solidFill>
                  <a:schemeClr val="tx1"/>
                </a:solidFill>
              </a:rPr>
              <a:t> de les </a:t>
            </a:r>
            <a:r>
              <a:rPr lang="es-ES" sz="1900" cap="small" dirty="0" err="1">
                <a:solidFill>
                  <a:schemeClr val="tx1"/>
                </a:solidFill>
              </a:rPr>
              <a:t>Muntanyes</a:t>
            </a:r>
            <a:r>
              <a:rPr lang="es-ES" sz="1900" cap="small" dirty="0">
                <a:solidFill>
                  <a:schemeClr val="tx1"/>
                </a:solidFill>
              </a:rPr>
              <a:t> de </a:t>
            </a:r>
            <a:r>
              <a:rPr lang="es-ES" sz="1900" cap="small" dirty="0" err="1">
                <a:solidFill>
                  <a:schemeClr val="tx1"/>
                </a:solidFill>
              </a:rPr>
              <a:t>Begur</a:t>
            </a:r>
            <a:r>
              <a:rPr lang="es-ES" sz="1900" cap="small" dirty="0">
                <a:solidFill>
                  <a:schemeClr val="tx1"/>
                </a:solidFill>
              </a:rPr>
              <a:t>.</a:t>
            </a:r>
            <a:endParaRPr lang="ca-ES" dirty="0"/>
          </a:p>
        </p:txBody>
      </p:sp>
      <p:pic>
        <p:nvPicPr>
          <p:cNvPr id="16" name="Google Shape;103;p1">
            <a:extLst>
              <a:ext uri="{FF2B5EF4-FFF2-40B4-BE49-F238E27FC236}">
                <a16:creationId xmlns:a16="http://schemas.microsoft.com/office/drawing/2014/main" id="{075B28A9-A383-54AF-C3CF-ED02C8C975B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965765" y="2109005"/>
            <a:ext cx="1240920" cy="1109160"/>
          </a:xfrm>
          <a:prstGeom prst="rect">
            <a:avLst/>
          </a:prstGeom>
          <a:ln w="0">
            <a:noFill/>
          </a:ln>
        </p:spPr>
      </p:pic>
      <p:pic>
        <p:nvPicPr>
          <p:cNvPr id="2057" name="Image 6">
            <a:extLst>
              <a:ext uri="{FF2B5EF4-FFF2-40B4-BE49-F238E27FC236}">
                <a16:creationId xmlns:a16="http://schemas.microsoft.com/office/drawing/2014/main" id="{A7F11468-5181-AEFC-D18B-A3848A317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99" y="5007135"/>
            <a:ext cx="2049463" cy="51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6A18494-36D6-E60B-BC1E-13B1E9F2AD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862" y="6126743"/>
            <a:ext cx="720725" cy="4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4A38AF3-9ACD-59BB-7632-CB01F2BA3B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629" y="6058145"/>
            <a:ext cx="1027430" cy="521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9866249-AF3B-7D0F-0C49-32AE978340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66" y="5945115"/>
            <a:ext cx="710565" cy="63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82E42F07-6D60-72DF-291D-521FB41B6B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808" y="5790055"/>
            <a:ext cx="593725" cy="883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6" name="Imagen 3">
            <a:extLst>
              <a:ext uri="{FF2B5EF4-FFF2-40B4-BE49-F238E27FC236}">
                <a16:creationId xmlns:a16="http://schemas.microsoft.com/office/drawing/2014/main" id="{6AB86746-342F-3597-3318-2056B1754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429" y="5055048"/>
            <a:ext cx="1965325" cy="50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640D9AAC-7DBD-B862-B740-420CC58BF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0069" y="5176243"/>
            <a:ext cx="1820862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87688" algn="l"/>
              </a:tabLst>
              <a:defRPr/>
            </a:pP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Finançat</a:t>
            </a: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càrrec</a:t>
            </a: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del </a:t>
            </a:r>
            <a:endParaRPr kumimoji="0" lang="es-ES" altLang="es-E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87688" algn="l"/>
              </a:tabLst>
              <a:defRPr/>
            </a:pP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Fons del </a:t>
            </a: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Patrimoni</a:t>
            </a: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Natural </a:t>
            </a:r>
            <a:endParaRPr kumimoji="0" lang="es-ES" alt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73F6368F-295A-B842-6CA1-C68F13900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0891" y="4711729"/>
            <a:ext cx="151216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Amb</a:t>
            </a: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el </a:t>
            </a: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suport</a:t>
            </a: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de:</a:t>
            </a:r>
            <a:endParaRPr kumimoji="0" lang="es-ES" alt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97C3B3E7-5411-E873-7967-6449EE65E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564957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14">
            <a:extLst>
              <a:ext uri="{FF2B5EF4-FFF2-40B4-BE49-F238E27FC236}">
                <a16:creationId xmlns:a16="http://schemas.microsoft.com/office/drawing/2014/main" id="{7172DB81-2C70-E798-6346-2BDB5A0CE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5815080"/>
            <a:ext cx="86409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00600" algn="l"/>
                <a:tab pos="5670550" algn="l"/>
              </a:tabLst>
              <a:defRPr/>
            </a:pP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</a:t>
            </a: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·</a:t>
            </a: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labora</a:t>
            </a: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es-ES" alt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B523B66-1528-DE70-F93A-39B3244ACE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757" y="6114529"/>
            <a:ext cx="1217930" cy="4578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C55C2E2D-88B8-98A2-79A1-5557D10CA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702747"/>
            <a:ext cx="151216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 </a:t>
            </a: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projecte</a:t>
            </a: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de:</a:t>
            </a:r>
            <a:endParaRPr kumimoji="0" lang="es-ES" alt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E7EF9B-73B8-D43A-FE71-ADCA440A0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498" y="5071187"/>
            <a:ext cx="1572441" cy="490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Legislació</a:t>
            </a:r>
            <a:endParaRPr kumimoji="0" lang="ca-ES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827584" y="1847146"/>
            <a:ext cx="748883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Real Decreto 630/2013</a:t>
            </a:r>
            <a:r>
              <a:rPr lang="es-ES" dirty="0"/>
              <a:t>, de 2 de agosto, por el que se regula el Catálogo español de especies exóticas invasoras.</a:t>
            </a:r>
          </a:p>
          <a:p>
            <a:endParaRPr lang="es-ES" dirty="0"/>
          </a:p>
          <a:p>
            <a:r>
              <a:rPr lang="es-ES" dirty="0"/>
              <a:t>n EEI = 112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827584" y="4090427"/>
            <a:ext cx="80648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Reglamento (UE) 1143/2014 </a:t>
            </a:r>
            <a:r>
              <a:rPr lang="es-ES" dirty="0"/>
              <a:t>DEL PARLAMENTO EUROPEO Y DEL CONSEJO de 22 de octubre de 2014 sobre la prevención y la gestión de la introducción y propagación de especies exóticas invasoras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Legislació</a:t>
            </a:r>
            <a:endParaRPr kumimoji="0" lang="ca-ES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827584" y="1268760"/>
            <a:ext cx="74888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Real Decreto 630/2013</a:t>
            </a:r>
            <a:r>
              <a:rPr lang="es-ES" dirty="0"/>
              <a:t>, de 2 de agosto, por el que se regula el Catálogo español de especies exóticas invasoras.</a:t>
            </a: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/>
          <a:srcRect l="20963" t="26375" r="25000" b="6126"/>
          <a:stretch>
            <a:fillRect/>
          </a:stretch>
        </p:blipFill>
        <p:spPr bwMode="auto">
          <a:xfrm>
            <a:off x="1403648" y="2276872"/>
            <a:ext cx="658822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Legislació</a:t>
            </a:r>
            <a:endParaRPr kumimoji="0" lang="ca-ES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827584" y="1268760"/>
            <a:ext cx="74888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Real Decreto 630/2013</a:t>
            </a:r>
            <a:r>
              <a:rPr lang="es-ES" dirty="0"/>
              <a:t>, de 2 de agosto, por el que se regula el Catálogo español de especies exóticas invasoras.</a:t>
            </a: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 l="15057" t="23000" r="21157" b="4573"/>
          <a:stretch>
            <a:fillRect/>
          </a:stretch>
        </p:blipFill>
        <p:spPr bwMode="auto">
          <a:xfrm>
            <a:off x="971600" y="2204864"/>
            <a:ext cx="7200800" cy="429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Legislació</a:t>
            </a:r>
            <a:endParaRPr kumimoji="0" lang="ca-ES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27584" y="1268760"/>
            <a:ext cx="77048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Reglamento (UE) 1143/2014 </a:t>
            </a:r>
            <a:r>
              <a:rPr lang="es-ES" dirty="0"/>
              <a:t>DEL PARLAMENTO EUROPEO Y DEL CONSEJO de 22 de octubre de 2014 sobre la prevención y la gestión de la introducción y propagación de especies exóticas invasoras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619672" y="2852936"/>
            <a:ext cx="69127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Reglamento de Ejecución (UE) 2016/1141 </a:t>
            </a:r>
            <a:r>
              <a:rPr lang="es-ES" sz="1400" dirty="0"/>
              <a:t>de la Comisión, de 13 de julio de 2016, por el que se adopta una lista de especies exóticas invasoras preocupantes para la Unión de conformidad con el Reglamento (UE) nº 1143/2014 del Parlamento Europeo y del Consejo.</a:t>
            </a:r>
          </a:p>
          <a:p>
            <a:endParaRPr lang="es-ES" sz="1400" dirty="0"/>
          </a:p>
          <a:p>
            <a:r>
              <a:rPr lang="es-ES" dirty="0"/>
              <a:t>n EEI = 37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619672" y="4695527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Modificacions</a:t>
            </a:r>
            <a:r>
              <a:rPr lang="es-ES" sz="2400" dirty="0"/>
              <a:t> </a:t>
            </a:r>
            <a:r>
              <a:rPr lang="es-ES" sz="2400" dirty="0" err="1"/>
              <a:t>posteriors</a:t>
            </a:r>
            <a:r>
              <a:rPr lang="es-ES" sz="2400" dirty="0"/>
              <a:t>: </a:t>
            </a:r>
            <a:r>
              <a:rPr lang="es-ES" sz="1400" dirty="0"/>
              <a:t>2017 (n  = 11), 2019 (n = 17), 2022 (n = 21)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 l="33366" t="28625" r="11707" b="1626"/>
          <a:stretch>
            <a:fillRect/>
          </a:stretch>
        </p:blipFill>
        <p:spPr bwMode="auto">
          <a:xfrm>
            <a:off x="1331640" y="2060848"/>
            <a:ext cx="669674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AutoShape 4" descr="Estampado de pata de animal - Iconos gratis de anima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7358" name="AutoShape 14" descr="Signo de interrogación - Iconos gratis de seña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7360" name="AutoShape 16" descr="Signo de interrogación - Iconos gratis de seña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8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EEIs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a Catalunya: alguns exemples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</a:t>
            </a:r>
          </a:p>
        </p:txBody>
      </p:sp>
      <p:grpSp>
        <p:nvGrpSpPr>
          <p:cNvPr id="38" name="37 Grupo"/>
          <p:cNvGrpSpPr/>
          <p:nvPr/>
        </p:nvGrpSpPr>
        <p:grpSpPr>
          <a:xfrm>
            <a:off x="539552" y="2060848"/>
            <a:ext cx="8064896" cy="4356424"/>
            <a:chOff x="539552" y="1340768"/>
            <a:chExt cx="9032139" cy="5076504"/>
          </a:xfrm>
        </p:grpSpPr>
        <p:pic>
          <p:nvPicPr>
            <p:cNvPr id="8" name="Picture 22" descr="Euro - Iconos gratis de negoci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1560" y="4005064"/>
              <a:ext cx="540000" cy="540000"/>
            </a:xfrm>
            <a:prstGeom prst="rect">
              <a:avLst/>
            </a:prstGeom>
            <a:noFill/>
          </p:spPr>
        </p:pic>
        <p:pic>
          <p:nvPicPr>
            <p:cNvPr id="9" name="Picture 6" descr="Página 24 | Imágenes de Icono Enfado - Descarga gratuita en Freepik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1560" y="5229200"/>
              <a:ext cx="540000" cy="540000"/>
            </a:xfrm>
            <a:prstGeom prst="rect">
              <a:avLst/>
            </a:prstGeom>
            <a:noFill/>
          </p:spPr>
        </p:pic>
        <p:pic>
          <p:nvPicPr>
            <p:cNvPr id="57346" name="Picture 2" descr="Planta con hojas - Iconos gratis de naturalez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1560" y="1340768"/>
              <a:ext cx="540000" cy="540000"/>
            </a:xfrm>
            <a:prstGeom prst="rect">
              <a:avLst/>
            </a:prstGeom>
            <a:noFill/>
          </p:spPr>
        </p:pic>
        <p:pic>
          <p:nvPicPr>
            <p:cNvPr id="12" name="Picture 24" descr="Cuidado de la salud - Iconos gratis de médic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1560" y="4581128"/>
              <a:ext cx="540000" cy="540000"/>
            </a:xfrm>
            <a:prstGeom prst="rect">
              <a:avLst/>
            </a:prstGeom>
            <a:noFill/>
          </p:spPr>
        </p:pic>
        <p:pic>
          <p:nvPicPr>
            <p:cNvPr id="57350" name="Picture 6" descr="Estampado de pata de animal - Iconos gratis de animale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1560" y="1988840"/>
              <a:ext cx="540000" cy="540000"/>
            </a:xfrm>
            <a:prstGeom prst="rect">
              <a:avLst/>
            </a:prstGeom>
            <a:noFill/>
          </p:spPr>
        </p:pic>
        <p:pic>
          <p:nvPicPr>
            <p:cNvPr id="57356" name="Picture 12" descr="Ecosistema digital de aprendizaje | Mind Map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11560" y="2636912"/>
              <a:ext cx="540840" cy="540000"/>
            </a:xfrm>
            <a:prstGeom prst="rect">
              <a:avLst/>
            </a:prstGeom>
            <a:noFill/>
          </p:spPr>
        </p:pic>
        <p:sp>
          <p:nvSpPr>
            <p:cNvPr id="18" name="17 CuadroTexto"/>
            <p:cNvSpPr txBox="1"/>
            <p:nvPr/>
          </p:nvSpPr>
          <p:spPr>
            <a:xfrm>
              <a:off x="6048672" y="1412776"/>
              <a:ext cx="3523019" cy="537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dirty="0" err="1"/>
                <a:t>Quan</a:t>
              </a:r>
              <a:r>
                <a:rPr lang="es-ES" sz="2400" dirty="0"/>
                <a:t> i </a:t>
              </a:r>
              <a:r>
                <a:rPr lang="es-ES" sz="2400" dirty="0" err="1"/>
                <a:t>on</a:t>
              </a:r>
              <a:endParaRPr lang="es-ES" sz="2400" dirty="0"/>
            </a:p>
          </p:txBody>
        </p:sp>
        <p:pic>
          <p:nvPicPr>
            <p:cNvPr id="19" name="Picture 16" descr="Apuntar círculos concéntricos contorno i... | Free Icon #Freepik #freeicon  #bordo #remolino #circulos #objetivo | Vector, Iconos, Contorno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436096" y="1412776"/>
              <a:ext cx="504056" cy="504056"/>
            </a:xfrm>
            <a:prstGeom prst="rect">
              <a:avLst/>
            </a:prstGeom>
            <a:noFill/>
          </p:spPr>
        </p:pic>
        <p:pic>
          <p:nvPicPr>
            <p:cNvPr id="20" name="Picture 20" descr="El planeta tierra | Icono Gratis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436096" y="2060848"/>
              <a:ext cx="504056" cy="504056"/>
            </a:xfrm>
            <a:prstGeom prst="rect">
              <a:avLst/>
            </a:prstGeom>
            <a:noFill/>
          </p:spPr>
        </p:pic>
        <p:sp>
          <p:nvSpPr>
            <p:cNvPr id="21" name="20 CuadroTexto"/>
            <p:cNvSpPr txBox="1"/>
            <p:nvPr/>
          </p:nvSpPr>
          <p:spPr>
            <a:xfrm>
              <a:off x="6084168" y="2123564"/>
              <a:ext cx="25922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dirty="0"/>
                <a:t>Origen</a:t>
              </a:r>
            </a:p>
          </p:txBody>
        </p:sp>
        <p:pic>
          <p:nvPicPr>
            <p:cNvPr id="22" name="Picture 28" descr="Página 16 | Imágenes de Icono Puerta - Descarga gratuita en Freepik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436096" y="2780928"/>
              <a:ext cx="504056" cy="504056"/>
            </a:xfrm>
            <a:prstGeom prst="rect">
              <a:avLst/>
            </a:prstGeom>
            <a:noFill/>
          </p:spPr>
        </p:pic>
        <p:sp>
          <p:nvSpPr>
            <p:cNvPr id="23" name="22 CuadroTexto"/>
            <p:cNvSpPr txBox="1"/>
            <p:nvPr/>
          </p:nvSpPr>
          <p:spPr>
            <a:xfrm>
              <a:off x="6084168" y="2843644"/>
              <a:ext cx="25922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dirty="0" err="1"/>
                <a:t>Via</a:t>
              </a:r>
              <a:r>
                <a:rPr lang="es-ES" sz="2400" dirty="0"/>
                <a:t> </a:t>
              </a:r>
              <a:r>
                <a:rPr lang="es-ES" sz="2400" dirty="0" err="1"/>
                <a:t>d’entrada</a:t>
              </a:r>
              <a:endParaRPr lang="es-ES" sz="2400" dirty="0"/>
            </a:p>
          </p:txBody>
        </p:sp>
        <p:pic>
          <p:nvPicPr>
            <p:cNvPr id="24" name="Picture 13" descr="Alimentación Saludable | Promoción de la salud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39552" y="3212976"/>
              <a:ext cx="720080" cy="720080"/>
            </a:xfrm>
            <a:prstGeom prst="rect">
              <a:avLst/>
            </a:prstGeom>
            <a:noFill/>
          </p:spPr>
        </p:pic>
        <p:pic>
          <p:nvPicPr>
            <p:cNvPr id="57362" name="Picture 18" descr="Signo de interrogación - Iconos gratis de señales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11560" y="5877272"/>
              <a:ext cx="540000" cy="540000"/>
            </a:xfrm>
            <a:prstGeom prst="rect">
              <a:avLst/>
            </a:prstGeom>
            <a:noFill/>
          </p:spPr>
        </p:pic>
        <p:sp>
          <p:nvSpPr>
            <p:cNvPr id="30" name="29 CuadroTexto"/>
            <p:cNvSpPr txBox="1"/>
            <p:nvPr/>
          </p:nvSpPr>
          <p:spPr>
            <a:xfrm>
              <a:off x="1331640" y="1412776"/>
              <a:ext cx="3643337" cy="466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/>
                <a:t>A </a:t>
              </a:r>
              <a:r>
                <a:rPr lang="es-ES" sz="2000" dirty="0" err="1"/>
                <a:t>altres</a:t>
              </a:r>
              <a:r>
                <a:rPr lang="es-ES" sz="2000" dirty="0"/>
                <a:t> </a:t>
              </a:r>
              <a:r>
                <a:rPr lang="es-ES" sz="2000" dirty="0" err="1"/>
                <a:t>espècies</a:t>
              </a:r>
              <a:r>
                <a:rPr lang="es-ES" sz="2000" dirty="0"/>
                <a:t> </a:t>
              </a:r>
              <a:r>
                <a:rPr lang="es-ES" sz="2000" dirty="0" err="1"/>
                <a:t>vegetals</a:t>
              </a:r>
              <a:endParaRPr lang="es-ES" sz="2000" dirty="0"/>
            </a:p>
          </p:txBody>
        </p:sp>
        <p:sp>
          <p:nvSpPr>
            <p:cNvPr id="31" name="30 CuadroTexto"/>
            <p:cNvSpPr txBox="1"/>
            <p:nvPr/>
          </p:nvSpPr>
          <p:spPr>
            <a:xfrm>
              <a:off x="1331640" y="2060848"/>
              <a:ext cx="3885270" cy="466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/>
                <a:t>A </a:t>
              </a:r>
              <a:r>
                <a:rPr lang="es-ES" sz="2000" dirty="0" err="1"/>
                <a:t>altres</a:t>
              </a:r>
              <a:r>
                <a:rPr lang="es-ES" sz="2000" dirty="0"/>
                <a:t> </a:t>
              </a:r>
              <a:r>
                <a:rPr lang="es-ES" sz="2000" dirty="0" err="1"/>
                <a:t>espècies</a:t>
              </a:r>
              <a:r>
                <a:rPr lang="es-ES" sz="2000" dirty="0"/>
                <a:t> </a:t>
              </a:r>
              <a:r>
                <a:rPr lang="es-ES" sz="2000" dirty="0" err="1"/>
                <a:t>animals</a:t>
              </a:r>
              <a:endParaRPr lang="es-ES" sz="2000" dirty="0"/>
            </a:p>
          </p:txBody>
        </p:sp>
        <p:sp>
          <p:nvSpPr>
            <p:cNvPr id="32" name="31 CuadroTexto"/>
            <p:cNvSpPr txBox="1"/>
            <p:nvPr/>
          </p:nvSpPr>
          <p:spPr>
            <a:xfrm>
              <a:off x="1331640" y="2708920"/>
              <a:ext cx="3608185" cy="430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 err="1"/>
                <a:t>Als</a:t>
              </a:r>
              <a:r>
                <a:rPr lang="es-ES" sz="2000" dirty="0"/>
                <a:t> </a:t>
              </a:r>
              <a:r>
                <a:rPr lang="es-ES" sz="2000" dirty="0" err="1"/>
                <a:t>hàbitats</a:t>
              </a:r>
              <a:r>
                <a:rPr lang="es-ES" sz="2000" dirty="0"/>
                <a:t>  / </a:t>
              </a:r>
              <a:r>
                <a:rPr lang="es-ES" sz="2000" dirty="0" err="1"/>
                <a:t>ecosistemes</a:t>
              </a:r>
              <a:endParaRPr lang="es-ES" sz="2000" dirty="0"/>
            </a:p>
          </p:txBody>
        </p:sp>
        <p:sp>
          <p:nvSpPr>
            <p:cNvPr id="33" name="32 CuadroTexto"/>
            <p:cNvSpPr txBox="1"/>
            <p:nvPr/>
          </p:nvSpPr>
          <p:spPr>
            <a:xfrm>
              <a:off x="1331640" y="3388930"/>
              <a:ext cx="3885270" cy="466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/>
                <a:t>A la </a:t>
              </a:r>
              <a:r>
                <a:rPr lang="es-ES" sz="2000" dirty="0" err="1"/>
                <a:t>producció</a:t>
              </a:r>
              <a:r>
                <a:rPr lang="es-ES" sz="2000" dirty="0"/>
                <a:t> </a:t>
              </a:r>
              <a:r>
                <a:rPr lang="es-ES" sz="2000" dirty="0" err="1"/>
                <a:t>d’aliments</a:t>
              </a:r>
              <a:endParaRPr lang="es-ES" sz="2000" dirty="0"/>
            </a:p>
          </p:txBody>
        </p:sp>
        <p:sp>
          <p:nvSpPr>
            <p:cNvPr id="34" name="33 CuadroTexto"/>
            <p:cNvSpPr txBox="1"/>
            <p:nvPr/>
          </p:nvSpPr>
          <p:spPr>
            <a:xfrm>
              <a:off x="1345993" y="4025898"/>
              <a:ext cx="3548340" cy="466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/>
                <a:t>A </a:t>
              </a:r>
              <a:r>
                <a:rPr lang="es-ES" sz="2000" dirty="0" err="1"/>
                <a:t>activitats</a:t>
              </a:r>
              <a:r>
                <a:rPr lang="es-ES" sz="2000" dirty="0"/>
                <a:t> </a:t>
              </a:r>
              <a:r>
                <a:rPr lang="es-ES" sz="2000" dirty="0" err="1"/>
                <a:t>econòmiques</a:t>
              </a:r>
              <a:endParaRPr lang="es-ES" sz="2000" dirty="0"/>
            </a:p>
          </p:txBody>
        </p:sp>
        <p:sp>
          <p:nvSpPr>
            <p:cNvPr id="35" name="34 CuadroTexto"/>
            <p:cNvSpPr txBox="1"/>
            <p:nvPr/>
          </p:nvSpPr>
          <p:spPr>
            <a:xfrm>
              <a:off x="1331640" y="4613066"/>
              <a:ext cx="30598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/>
                <a:t>A la </a:t>
              </a:r>
              <a:r>
                <a:rPr lang="es-ES" sz="2000" dirty="0" err="1"/>
                <a:t>salut</a:t>
              </a:r>
              <a:r>
                <a:rPr lang="es-ES" sz="2000" dirty="0"/>
                <a:t> humana</a:t>
              </a:r>
            </a:p>
          </p:txBody>
        </p:sp>
        <p:sp>
          <p:nvSpPr>
            <p:cNvPr id="36" name="35 CuadroTexto"/>
            <p:cNvSpPr txBox="1"/>
            <p:nvPr/>
          </p:nvSpPr>
          <p:spPr>
            <a:xfrm>
              <a:off x="1345993" y="5284553"/>
              <a:ext cx="30598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 err="1"/>
                <a:t>Molèsties</a:t>
              </a:r>
              <a:endParaRPr lang="es-ES" sz="2000" dirty="0"/>
            </a:p>
          </p:txBody>
        </p:sp>
        <p:sp>
          <p:nvSpPr>
            <p:cNvPr id="37" name="36 CuadroTexto"/>
            <p:cNvSpPr txBox="1"/>
            <p:nvPr/>
          </p:nvSpPr>
          <p:spPr>
            <a:xfrm>
              <a:off x="1331640" y="5949280"/>
              <a:ext cx="30598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 err="1"/>
                <a:t>Incert</a:t>
              </a:r>
              <a:r>
                <a:rPr lang="es-ES" sz="2000" dirty="0"/>
                <a:t> / </a:t>
              </a:r>
              <a:r>
                <a:rPr lang="es-ES" sz="2000" dirty="0" err="1"/>
                <a:t>desconegut</a:t>
              </a:r>
              <a:endParaRPr lang="es-ES" sz="2000" dirty="0"/>
            </a:p>
          </p:txBody>
        </p:sp>
      </p:grpSp>
      <p:sp>
        <p:nvSpPr>
          <p:cNvPr id="39" name="38 CuadroTexto"/>
          <p:cNvSpPr txBox="1"/>
          <p:nvPr/>
        </p:nvSpPr>
        <p:spPr>
          <a:xfrm>
            <a:off x="4788024" y="1268760"/>
            <a:ext cx="3145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err="1"/>
              <a:t>Introducció</a:t>
            </a:r>
            <a:r>
              <a:rPr lang="es-ES" sz="4000" b="1" dirty="0"/>
              <a:t>:</a:t>
            </a:r>
          </a:p>
        </p:txBody>
      </p:sp>
      <p:sp>
        <p:nvSpPr>
          <p:cNvPr id="40" name="39 CuadroTexto"/>
          <p:cNvSpPr txBox="1"/>
          <p:nvPr/>
        </p:nvSpPr>
        <p:spPr>
          <a:xfrm>
            <a:off x="562162" y="1268760"/>
            <a:ext cx="3145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err="1"/>
              <a:t>Perjudicis</a:t>
            </a:r>
            <a:r>
              <a:rPr lang="es-ES" sz="4000" b="1" dirty="0"/>
              <a:t>: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EEIs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a Catalunya: alguns exemples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5364088" y="1412776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90s</a:t>
            </a:r>
          </a:p>
        </p:txBody>
      </p:sp>
      <p:pic>
        <p:nvPicPr>
          <p:cNvPr id="5" name="Picture 16" descr="Apuntar círculos concéntricos contorno i... | Free Icon #Freepik #freeicon  #bordo #remolino #circulos #objetivo | Vector, Iconos, Contor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412776"/>
            <a:ext cx="504056" cy="504056"/>
          </a:xfrm>
          <a:prstGeom prst="rect">
            <a:avLst/>
          </a:prstGeom>
          <a:noFill/>
        </p:spPr>
      </p:pic>
      <p:pic>
        <p:nvPicPr>
          <p:cNvPr id="6" name="Picture 20" descr="El planeta tierra | Icono Grat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060848"/>
            <a:ext cx="504056" cy="504056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5364088" y="2132856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Àfrica</a:t>
            </a:r>
            <a:r>
              <a:rPr lang="es-ES" sz="2400" dirty="0"/>
              <a:t>, </a:t>
            </a:r>
            <a:r>
              <a:rPr lang="es-ES" sz="2400" dirty="0" err="1"/>
              <a:t>Amèrica</a:t>
            </a:r>
            <a:r>
              <a:rPr lang="es-ES" sz="2400" dirty="0"/>
              <a:t>, </a:t>
            </a:r>
            <a:r>
              <a:rPr lang="es-ES" sz="2400" dirty="0" err="1"/>
              <a:t>Àsia</a:t>
            </a:r>
            <a:r>
              <a:rPr lang="es-ES" sz="2400" dirty="0"/>
              <a:t>?</a:t>
            </a:r>
          </a:p>
        </p:txBody>
      </p:sp>
      <p:pic>
        <p:nvPicPr>
          <p:cNvPr id="8" name="Picture 28" descr="Página 16 | Imágenes de Icono Puerta - Descarga gratuita en Freepi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780928"/>
            <a:ext cx="504056" cy="504056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5364088" y="284364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Incerta</a:t>
            </a:r>
            <a:endParaRPr lang="es-ES" sz="24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611560" y="3573016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dirty="0" err="1"/>
              <a:t>Batrachochytrium</a:t>
            </a:r>
            <a:r>
              <a:rPr lang="es-ES" sz="2000" i="1" dirty="0"/>
              <a:t> </a:t>
            </a:r>
            <a:r>
              <a:rPr lang="es-ES" sz="2000" i="1" dirty="0" err="1"/>
              <a:t>dendrobatidis</a:t>
            </a:r>
            <a:endParaRPr lang="es-ES" sz="20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788024" y="6309320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/>
              <a:t>ExoCat</a:t>
            </a:r>
            <a:endParaRPr lang="es-ES" sz="1600" dirty="0"/>
          </a:p>
        </p:txBody>
      </p:sp>
      <p:pic>
        <p:nvPicPr>
          <p:cNvPr id="12" name="Picture 2" descr="Batrachochytrium dendrobatidis - Wikipedia, la enciclopedia libre"/>
          <p:cNvPicPr>
            <a:picLocks noChangeAspect="1" noChangeArrowheads="1"/>
          </p:cNvPicPr>
          <p:nvPr/>
        </p:nvPicPr>
        <p:blipFill>
          <a:blip r:embed="rId5" cstate="print"/>
          <a:srcRect b="45173"/>
          <a:stretch>
            <a:fillRect/>
          </a:stretch>
        </p:blipFill>
        <p:spPr bwMode="auto">
          <a:xfrm>
            <a:off x="1115616" y="1340768"/>
            <a:ext cx="2520280" cy="2254612"/>
          </a:xfrm>
          <a:prstGeom prst="roundRect">
            <a:avLst/>
          </a:prstGeom>
          <a:noFill/>
        </p:spPr>
      </p:pic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6" cstate="print"/>
          <a:srcRect l="26278" t="16250" r="27654" b="9501"/>
          <a:stretch>
            <a:fillRect/>
          </a:stretch>
        </p:blipFill>
        <p:spPr bwMode="auto">
          <a:xfrm>
            <a:off x="4860032" y="3645024"/>
            <a:ext cx="3168352" cy="268091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Estampado de pata de animal - Iconos gratis de animale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4869160"/>
            <a:ext cx="720000" cy="720000"/>
          </a:xfrm>
          <a:prstGeom prst="rect">
            <a:avLst/>
          </a:prstGeom>
          <a:noFill/>
        </p:spPr>
      </p:pic>
      <p:pic>
        <p:nvPicPr>
          <p:cNvPr id="14" name="Picture 12" descr="Ecosistema digital de aprendizaje | Mind Ma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11760" y="4869160"/>
            <a:ext cx="721120" cy="720000"/>
          </a:xfrm>
          <a:prstGeom prst="rect">
            <a:avLst/>
          </a:prstGeom>
          <a:noFill/>
        </p:spPr>
      </p:pic>
      <p:sp>
        <p:nvSpPr>
          <p:cNvPr id="80900" name="AutoShape 4" descr="Parc Natural de Sant Llorenç del Munt i l'Obac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0902" name="AutoShape 6" descr="Parc Natural de Sant Llorenç del Munt i l'Obac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0904" name="AutoShape 8" descr="Parc Natural de Sant Llorenç del Munt i l'Obac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0906" name="AutoShape 10" descr="Parc Natural de Sant Llorenç del Munt i l'Obac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0908" name="Picture 12" descr="La Muntada, Aula de natura, Refugi, Viticultura social i ecològic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5949280"/>
            <a:ext cx="648072" cy="6502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EEIs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a Catalunya: alguns exemples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364088" y="1412776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Litoral </a:t>
            </a:r>
            <a:r>
              <a:rPr lang="es-ES" sz="2400" dirty="0" err="1"/>
              <a:t>Empordà</a:t>
            </a:r>
            <a:endParaRPr lang="es-ES" sz="2400" dirty="0"/>
          </a:p>
        </p:txBody>
      </p:sp>
      <p:pic>
        <p:nvPicPr>
          <p:cNvPr id="4" name="Picture 16" descr="Apuntar círculos concéntricos contorno i... | Free Icon #Freepik #freeicon  #bordo #remolino #circulos #objetivo | Vector, Iconos, Contor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412776"/>
            <a:ext cx="504056" cy="504056"/>
          </a:xfrm>
          <a:prstGeom prst="rect">
            <a:avLst/>
          </a:prstGeom>
          <a:noFill/>
        </p:spPr>
      </p:pic>
      <p:pic>
        <p:nvPicPr>
          <p:cNvPr id="5" name="Picture 20" descr="El planeta tierra | Icono Grat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060848"/>
            <a:ext cx="504056" cy="504056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5364088" y="212356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Austràlia</a:t>
            </a:r>
            <a:endParaRPr lang="es-ES" sz="2400" dirty="0"/>
          </a:p>
        </p:txBody>
      </p:sp>
      <p:pic>
        <p:nvPicPr>
          <p:cNvPr id="7" name="Picture 28" descr="Página 16 | Imágenes de Icono Puerta - Descarga gratuita en Freepi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780928"/>
            <a:ext cx="504056" cy="504056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5364088" y="284364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Vaixells</a:t>
            </a:r>
            <a:endParaRPr lang="es-ES" sz="2400" dirty="0"/>
          </a:p>
        </p:txBody>
      </p:sp>
      <p:sp>
        <p:nvSpPr>
          <p:cNvPr id="9" name="8 CuadroTexto"/>
          <p:cNvSpPr txBox="1"/>
          <p:nvPr/>
        </p:nvSpPr>
        <p:spPr>
          <a:xfrm>
            <a:off x="683568" y="3573016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dirty="0" err="1"/>
              <a:t>Caulerpa</a:t>
            </a:r>
            <a:r>
              <a:rPr lang="es-ES" sz="2000" i="1" dirty="0"/>
              <a:t> </a:t>
            </a:r>
            <a:r>
              <a:rPr lang="es-ES" sz="2000" i="1" dirty="0" err="1"/>
              <a:t>racemosa</a:t>
            </a:r>
            <a:endParaRPr lang="es-ES" sz="20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5004048" y="6165304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DACC</a:t>
            </a:r>
          </a:p>
        </p:txBody>
      </p:sp>
      <p:pic>
        <p:nvPicPr>
          <p:cNvPr id="78852" name="Picture 4" descr="Atlantis - Caulerpa racemosa (Forsskål) J. Agard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196752"/>
            <a:ext cx="3131840" cy="2348881"/>
          </a:xfrm>
          <a:prstGeom prst="roundRect">
            <a:avLst/>
          </a:prstGeom>
          <a:noFill/>
        </p:spPr>
      </p:pic>
      <p:pic>
        <p:nvPicPr>
          <p:cNvPr id="13" name="Picture 2" descr="Planta con hojas - Iconos gratis de naturalez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4797152"/>
            <a:ext cx="720000" cy="720000"/>
          </a:xfrm>
          <a:prstGeom prst="rect">
            <a:avLst/>
          </a:prstGeom>
          <a:noFill/>
        </p:spPr>
      </p:pic>
      <p:pic>
        <p:nvPicPr>
          <p:cNvPr id="14" name="Picture 12" descr="Ecosistema digital de aprendizaje | Mind Ma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9672" y="4797152"/>
            <a:ext cx="721120" cy="720000"/>
          </a:xfrm>
          <a:prstGeom prst="rect">
            <a:avLst/>
          </a:prstGeom>
          <a:noFill/>
        </p:spPr>
      </p:pic>
      <p:pic>
        <p:nvPicPr>
          <p:cNvPr id="15" name="Picture 22" descr="Euro - Iconos gratis de negoci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5776" y="4797152"/>
            <a:ext cx="720000" cy="720000"/>
          </a:xfrm>
          <a:prstGeom prst="rect">
            <a:avLst/>
          </a:prstGeom>
          <a:noFill/>
        </p:spPr>
      </p:pic>
      <p:pic>
        <p:nvPicPr>
          <p:cNvPr id="16" name="Picture 13" descr="Alimentación Saludable | Promoción de la salu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47864" y="4581128"/>
            <a:ext cx="1152128" cy="1152128"/>
          </a:xfrm>
          <a:prstGeom prst="rect">
            <a:avLst/>
          </a:prstGeom>
          <a:noFill/>
        </p:spPr>
      </p:pic>
      <p:pic>
        <p:nvPicPr>
          <p:cNvPr id="78853" name="Picture 5"/>
          <p:cNvPicPr>
            <a:picLocks noChangeAspect="1" noChangeArrowheads="1"/>
          </p:cNvPicPr>
          <p:nvPr/>
        </p:nvPicPr>
        <p:blipFill>
          <a:blip r:embed="rId10" cstate="print"/>
          <a:srcRect l="62897" t="25250" r="7573" b="20750"/>
          <a:stretch>
            <a:fillRect/>
          </a:stretch>
        </p:blipFill>
        <p:spPr bwMode="auto">
          <a:xfrm>
            <a:off x="5436096" y="3645024"/>
            <a:ext cx="2502278" cy="240218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EEIs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a Catalunya: alguns exemples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364088" y="1412776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90s, Delta del </a:t>
            </a:r>
            <a:r>
              <a:rPr lang="es-ES" sz="2400" dirty="0" err="1"/>
              <a:t>Ebre</a:t>
            </a:r>
            <a:endParaRPr lang="es-ES" sz="2400" dirty="0"/>
          </a:p>
        </p:txBody>
      </p:sp>
      <p:pic>
        <p:nvPicPr>
          <p:cNvPr id="4" name="Picture 16" descr="Apuntar círculos concéntricos contorno i... | Free Icon #Freepik #freeicon  #bordo #remolino #circulos #objetivo | Vector, Iconos, Contor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412776"/>
            <a:ext cx="504056" cy="504056"/>
          </a:xfrm>
          <a:prstGeom prst="rect">
            <a:avLst/>
          </a:prstGeom>
          <a:noFill/>
        </p:spPr>
      </p:pic>
      <p:pic>
        <p:nvPicPr>
          <p:cNvPr id="5" name="Picture 20" descr="El planeta tierra | Icono Grat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060848"/>
            <a:ext cx="504056" cy="504056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5364088" y="212356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Continent</a:t>
            </a:r>
            <a:r>
              <a:rPr lang="es-ES" sz="2400" dirty="0"/>
              <a:t> </a:t>
            </a:r>
            <a:r>
              <a:rPr lang="es-ES" sz="2400" dirty="0" err="1"/>
              <a:t>americà</a:t>
            </a:r>
            <a:endParaRPr lang="es-ES" sz="2400" dirty="0"/>
          </a:p>
        </p:txBody>
      </p:sp>
      <p:pic>
        <p:nvPicPr>
          <p:cNvPr id="7" name="Picture 28" descr="Página 16 | Imágenes de Icono Puerta - Descarga gratuita en Freepi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780928"/>
            <a:ext cx="504056" cy="504056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5364088" y="284364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Jardineria</a:t>
            </a:r>
            <a:endParaRPr lang="es-ES" sz="2400" dirty="0"/>
          </a:p>
        </p:txBody>
      </p:sp>
      <p:sp>
        <p:nvSpPr>
          <p:cNvPr id="9" name="8 CuadroTexto"/>
          <p:cNvSpPr txBox="1"/>
          <p:nvPr/>
        </p:nvSpPr>
        <p:spPr>
          <a:xfrm>
            <a:off x="683568" y="3573016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dirty="0" err="1"/>
              <a:t>Azolla</a:t>
            </a:r>
            <a:r>
              <a:rPr lang="es-ES" sz="2000" i="1" dirty="0"/>
              <a:t> </a:t>
            </a:r>
            <a:r>
              <a:rPr lang="es-ES" sz="2000" i="1" dirty="0" err="1"/>
              <a:t>filiculoides</a:t>
            </a:r>
            <a:endParaRPr lang="es-ES" sz="20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4716016" y="6165304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BDBC</a:t>
            </a:r>
          </a:p>
        </p:txBody>
      </p:sp>
      <p:pic>
        <p:nvPicPr>
          <p:cNvPr id="77826" name="Picture 2" descr="Buy Gachwala Azolla Seeds - 500+ Floating Natural Aquatic/ Water  Caroliniana Fern Plant - Aquarium Live Plants - Ajola/ Asola/ Azola/ Azzola  for Farming, Ponds, Cultivation, Fish Tank, Chicken Feed Online at"/>
          <p:cNvPicPr>
            <a:picLocks noChangeAspect="1" noChangeArrowheads="1"/>
          </p:cNvPicPr>
          <p:nvPr/>
        </p:nvPicPr>
        <p:blipFill>
          <a:blip r:embed="rId5" cstate="print"/>
          <a:srcRect t="20204"/>
          <a:stretch>
            <a:fillRect/>
          </a:stretch>
        </p:blipFill>
        <p:spPr bwMode="auto">
          <a:xfrm>
            <a:off x="899592" y="1268760"/>
            <a:ext cx="2880319" cy="2298387"/>
          </a:xfrm>
          <a:prstGeom prst="roundRect">
            <a:avLst/>
          </a:prstGeom>
          <a:noFill/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6" cstate="print"/>
          <a:srcRect l="22735" t="52250" r="53050" b="11751"/>
          <a:stretch>
            <a:fillRect/>
          </a:stretch>
        </p:blipFill>
        <p:spPr bwMode="auto">
          <a:xfrm>
            <a:off x="4932040" y="3861048"/>
            <a:ext cx="2952328" cy="230425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2" descr="Euro - Iconos gratis de negoci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4797152"/>
            <a:ext cx="720000" cy="720000"/>
          </a:xfrm>
          <a:prstGeom prst="rect">
            <a:avLst/>
          </a:prstGeom>
          <a:noFill/>
        </p:spPr>
      </p:pic>
      <p:pic>
        <p:nvPicPr>
          <p:cNvPr id="14" name="Picture 2" descr="Planta con hojas - Iconos gratis de naturalez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79712" y="4797152"/>
            <a:ext cx="720000" cy="720000"/>
          </a:xfrm>
          <a:prstGeom prst="rect">
            <a:avLst/>
          </a:prstGeom>
          <a:noFill/>
        </p:spPr>
      </p:pic>
      <p:pic>
        <p:nvPicPr>
          <p:cNvPr id="15" name="Picture 12" descr="Ecosistema digital de aprendizaje | Mind Ma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15816" y="4797152"/>
            <a:ext cx="721120" cy="7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EEIs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a Catalunya: alguns exemples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364088" y="1412776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S. XVI (</a:t>
            </a:r>
            <a:r>
              <a:rPr lang="es-ES" sz="2400" dirty="0" err="1"/>
              <a:t>Vell</a:t>
            </a:r>
            <a:r>
              <a:rPr lang="es-ES" sz="2400" dirty="0"/>
              <a:t> </a:t>
            </a:r>
            <a:r>
              <a:rPr lang="es-ES" sz="2400" dirty="0" err="1"/>
              <a:t>Món</a:t>
            </a:r>
            <a:r>
              <a:rPr lang="es-ES" sz="2400" dirty="0"/>
              <a:t>)</a:t>
            </a:r>
          </a:p>
        </p:txBody>
      </p:sp>
      <p:pic>
        <p:nvPicPr>
          <p:cNvPr id="4" name="Picture 16" descr="Apuntar círculos concéntricos contorno i... | Free Icon #Freepik #freeicon  #bordo #remolino #circulos #objetivo | Vector, Iconos, Contor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412776"/>
            <a:ext cx="504056" cy="504056"/>
          </a:xfrm>
          <a:prstGeom prst="rect">
            <a:avLst/>
          </a:prstGeom>
          <a:noFill/>
        </p:spPr>
      </p:pic>
      <p:pic>
        <p:nvPicPr>
          <p:cNvPr id="5" name="Picture 20" descr="El planeta tierra | Icono Grat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060848"/>
            <a:ext cx="504056" cy="504056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5364088" y="2123564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Mèxic</a:t>
            </a:r>
            <a:r>
              <a:rPr lang="es-ES" sz="2400" dirty="0"/>
              <a:t> i </a:t>
            </a:r>
            <a:r>
              <a:rPr lang="es-ES" sz="2400" dirty="0" err="1"/>
              <a:t>Amèrica</a:t>
            </a:r>
            <a:r>
              <a:rPr lang="es-ES" sz="2400" dirty="0"/>
              <a:t> Central</a:t>
            </a:r>
          </a:p>
        </p:txBody>
      </p:sp>
      <p:pic>
        <p:nvPicPr>
          <p:cNvPr id="7" name="Picture 28" descr="Página 16 | Imágenes de Icono Puerta - Descarga gratuita en Freepi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780928"/>
            <a:ext cx="504056" cy="504056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5364088" y="2843644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Agricultura i </a:t>
            </a:r>
            <a:r>
              <a:rPr lang="es-ES" sz="2400" dirty="0" err="1"/>
              <a:t>ramaderia</a:t>
            </a:r>
            <a:endParaRPr lang="es-ES" sz="2400" dirty="0"/>
          </a:p>
        </p:txBody>
      </p:sp>
      <p:sp>
        <p:nvSpPr>
          <p:cNvPr id="9" name="8 CuadroTexto"/>
          <p:cNvSpPr txBox="1"/>
          <p:nvPr/>
        </p:nvSpPr>
        <p:spPr>
          <a:xfrm>
            <a:off x="683568" y="3573016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dirty="0"/>
              <a:t>Agave americana</a:t>
            </a:r>
          </a:p>
          <a:p>
            <a:pPr algn="ctr"/>
            <a:r>
              <a:rPr lang="es-ES" sz="2000" dirty="0" err="1"/>
              <a:t>Atzavara</a:t>
            </a:r>
            <a:endParaRPr lang="es-ES" sz="20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4788024" y="6309320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Flora Catalana</a:t>
            </a:r>
          </a:p>
        </p:txBody>
      </p:sp>
      <p:pic>
        <p:nvPicPr>
          <p:cNvPr id="11" name="Picture 12" descr="La Muntada, Aula de natura, Refugi, Viticultura social i ecològic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5949280"/>
            <a:ext cx="648072" cy="650291"/>
          </a:xfrm>
          <a:prstGeom prst="rect">
            <a:avLst/>
          </a:prstGeom>
          <a:noFill/>
        </p:spPr>
      </p:pic>
      <p:pic>
        <p:nvPicPr>
          <p:cNvPr id="76802" name="Picture 2" descr="http://exocatdb.creaf.cat/media/imatges_especies/Aame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1124744"/>
            <a:ext cx="3185120" cy="2388840"/>
          </a:xfrm>
          <a:prstGeom prst="roundRect">
            <a:avLst/>
          </a:prstGeom>
          <a:noFill/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7" cstate="print"/>
          <a:srcRect l="40453" t="41000" r="35332" b="18500"/>
          <a:stretch>
            <a:fillRect/>
          </a:stretch>
        </p:blipFill>
        <p:spPr bwMode="auto">
          <a:xfrm>
            <a:off x="4932040" y="3645024"/>
            <a:ext cx="2952328" cy="259228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Página 24 | Imágenes de Icono Enfado - Descarga gratuita en Freepik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86584" y="4869240"/>
            <a:ext cx="720000" cy="720000"/>
          </a:xfrm>
          <a:prstGeom prst="rect">
            <a:avLst/>
          </a:prstGeom>
          <a:noFill/>
        </p:spPr>
      </p:pic>
      <p:pic>
        <p:nvPicPr>
          <p:cNvPr id="15" name="Picture 2" descr="Planta con hojas - Iconos gratis de naturalez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0680" y="4869240"/>
            <a:ext cx="720000" cy="720000"/>
          </a:xfrm>
          <a:prstGeom prst="rect">
            <a:avLst/>
          </a:prstGeom>
          <a:noFill/>
        </p:spPr>
      </p:pic>
      <p:pic>
        <p:nvPicPr>
          <p:cNvPr id="16" name="Picture 12" descr="Ecosistema digital de aprendizaje | Mind Ma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86784" y="4869240"/>
            <a:ext cx="721120" cy="7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Autor fotografía: Adrià Vila Cufí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68760"/>
            <a:ext cx="2990850" cy="2238376"/>
          </a:xfrm>
          <a:prstGeom prst="round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5364088" y="1412776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1493, </a:t>
            </a:r>
            <a:r>
              <a:rPr lang="es-ES" sz="2400" dirty="0" err="1"/>
              <a:t>Pen</a:t>
            </a:r>
            <a:r>
              <a:rPr lang="es-ES" sz="2400" dirty="0"/>
              <a:t>. Ib.</a:t>
            </a:r>
          </a:p>
        </p:txBody>
      </p:sp>
      <p:pic>
        <p:nvPicPr>
          <p:cNvPr id="4" name="Picture 16" descr="Apuntar círculos concéntricos contorno i... | Free Icon #Freepik #freeicon  #bordo #remolino #circulos #objetivo | Vector, Iconos, Contor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12776"/>
            <a:ext cx="504056" cy="504056"/>
          </a:xfrm>
          <a:prstGeom prst="rect">
            <a:avLst/>
          </a:prstGeom>
          <a:noFill/>
        </p:spPr>
      </p:pic>
      <p:pic>
        <p:nvPicPr>
          <p:cNvPr id="5" name="Picture 20" descr="El planeta tierra | Icono Grat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060848"/>
            <a:ext cx="504056" cy="504056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5364088" y="2123564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Mèxic</a:t>
            </a:r>
            <a:r>
              <a:rPr lang="es-ES" sz="2400" dirty="0"/>
              <a:t> i </a:t>
            </a:r>
            <a:r>
              <a:rPr lang="es-ES" sz="2400" dirty="0" err="1"/>
              <a:t>Amèrica</a:t>
            </a:r>
            <a:r>
              <a:rPr lang="es-ES" sz="2400" dirty="0"/>
              <a:t> Central</a:t>
            </a:r>
          </a:p>
        </p:txBody>
      </p:sp>
      <p:pic>
        <p:nvPicPr>
          <p:cNvPr id="7" name="Picture 28" descr="Página 16 | Imágenes de Icono Puerta - Descarga gratuita en Freepi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2780928"/>
            <a:ext cx="504056" cy="504056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5364088" y="2708920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Agricultura, </a:t>
            </a:r>
            <a:r>
              <a:rPr lang="es-ES" sz="2400" dirty="0" err="1"/>
              <a:t>ramaderia</a:t>
            </a:r>
            <a:r>
              <a:rPr lang="es-ES" sz="2400" dirty="0"/>
              <a:t>, </a:t>
            </a:r>
            <a:r>
              <a:rPr lang="es-ES" sz="2400" dirty="0" err="1"/>
              <a:t>jardineria</a:t>
            </a:r>
            <a:endParaRPr lang="es-ES" sz="2400" dirty="0"/>
          </a:p>
        </p:txBody>
      </p:sp>
      <p:sp>
        <p:nvSpPr>
          <p:cNvPr id="9" name="8 CuadroTexto"/>
          <p:cNvSpPr txBox="1"/>
          <p:nvPr/>
        </p:nvSpPr>
        <p:spPr>
          <a:xfrm>
            <a:off x="683568" y="3573016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dirty="0"/>
              <a:t>Opuntia </a:t>
            </a:r>
            <a:r>
              <a:rPr lang="es-ES" sz="2000" i="1" dirty="0" err="1"/>
              <a:t>maxima</a:t>
            </a:r>
            <a:endParaRPr lang="es-ES" sz="2000" i="1" dirty="0"/>
          </a:p>
          <a:p>
            <a:pPr algn="ctr"/>
            <a:r>
              <a:rPr lang="es-ES" sz="2000" dirty="0"/>
              <a:t>Figuera de moro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4788024" y="6309320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/>
              <a:t>ExoCat</a:t>
            </a:r>
            <a:endParaRPr lang="es-ES" sz="1600" dirty="0"/>
          </a:p>
        </p:txBody>
      </p:sp>
      <p:pic>
        <p:nvPicPr>
          <p:cNvPr id="11" name="Picture 6" descr="Página 24 | Imágenes de Icono Enfado - Descarga gratuita en Freepi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6584" y="4869240"/>
            <a:ext cx="720000" cy="720000"/>
          </a:xfrm>
          <a:prstGeom prst="rect">
            <a:avLst/>
          </a:prstGeom>
          <a:noFill/>
        </p:spPr>
      </p:pic>
      <p:pic>
        <p:nvPicPr>
          <p:cNvPr id="12" name="Picture 2" descr="Planta con hojas - Iconos gratis de naturalez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0680" y="4869240"/>
            <a:ext cx="720000" cy="720000"/>
          </a:xfrm>
          <a:prstGeom prst="rect">
            <a:avLst/>
          </a:prstGeom>
          <a:noFill/>
        </p:spPr>
      </p:pic>
      <p:pic>
        <p:nvPicPr>
          <p:cNvPr id="13" name="Picture 12" descr="Ecosistema digital de aprendizaje | Mind Ma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6784" y="4869240"/>
            <a:ext cx="721120" cy="720000"/>
          </a:xfrm>
          <a:prstGeom prst="rect">
            <a:avLst/>
          </a:prstGeom>
          <a:noFill/>
        </p:spPr>
      </p:pic>
      <p:sp>
        <p:nvSpPr>
          <p:cNvPr id="14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EEIs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a Catalunya: alguns exemples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</a:t>
            </a:r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9" cstate="print"/>
          <a:srcRect l="25097" t="17375" r="27654" b="1626"/>
          <a:stretch>
            <a:fillRect/>
          </a:stretch>
        </p:blipFill>
        <p:spPr bwMode="auto">
          <a:xfrm>
            <a:off x="5148064" y="3789040"/>
            <a:ext cx="2800311" cy="252028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 descr="Carabela - Iconos gratis de transport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08304" y="1124744"/>
            <a:ext cx="936104" cy="936105"/>
          </a:xfrm>
          <a:prstGeom prst="rect">
            <a:avLst/>
          </a:prstGeom>
          <a:noFill/>
        </p:spPr>
      </p:pic>
      <p:pic>
        <p:nvPicPr>
          <p:cNvPr id="17" name="Picture 12" descr="La Muntada, Aula de natura, Refugi, Viticultura social i ecològic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512" y="5949280"/>
            <a:ext cx="648072" cy="6502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052736"/>
          </a:xfrm>
        </p:spPr>
        <p:txBody>
          <a:bodyPr>
            <a:normAutofit/>
          </a:bodyPr>
          <a:lstStyle/>
          <a:p>
            <a:r>
              <a:rPr lang="ca-ES" sz="4800" b="1" dirty="0">
                <a:solidFill>
                  <a:srgbClr val="008000"/>
                </a:solidFill>
                <a:latin typeface="Calibri" pitchFamily="34" charset="0"/>
              </a:rPr>
              <a:t>DEFINICIONS</a:t>
            </a:r>
            <a:r>
              <a:rPr lang="ca-ES" sz="4800" b="1" dirty="0">
                <a:solidFill>
                  <a:srgbClr val="008000"/>
                </a:solidFill>
                <a:latin typeface="Berlin Sans FB" pitchFamily="34" charset="0"/>
              </a:rPr>
              <a:t> </a:t>
            </a:r>
          </a:p>
        </p:txBody>
      </p:sp>
      <p:pic>
        <p:nvPicPr>
          <p:cNvPr id="1033" name="Picture 9" descr="D:\Amanda\Desktop\BIOSFERA\ACTIVITATS EDUCATIVES\ACTIVITATS BIOSFERA\TALLERS\ESPÈCIES INVASORES\Sin título-198y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015" y="2134123"/>
            <a:ext cx="3127061" cy="320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Amanda\Desktop\BIOSFERA\ACTIVITATS EDUCATIVES\ACTIVITATS BIOSFERA\TALLERS\ESPÈCIES INVASORES\Sin título-1ñkñ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948" y="3106349"/>
            <a:ext cx="1528379" cy="7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:\Amanda\Desktop\BIOSFERA\ACTIVITATS EDUCATIVES\ACTIVITATS BIOSFERA\TALLERS\ESPÈCIES INVASORES\Sin título-1iut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910" y="4376819"/>
            <a:ext cx="1913668" cy="161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2 Flecha curvada hacia arriba"/>
          <p:cNvSpPr/>
          <p:nvPr/>
        </p:nvSpPr>
        <p:spPr>
          <a:xfrm rot="13184026">
            <a:off x="5037770" y="3003678"/>
            <a:ext cx="2317313" cy="83917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2" name="1 Título"/>
          <p:cNvSpPr txBox="1">
            <a:spLocks/>
          </p:cNvSpPr>
          <p:nvPr/>
        </p:nvSpPr>
        <p:spPr>
          <a:xfrm>
            <a:off x="71502" y="714356"/>
            <a:ext cx="9001092" cy="1052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</a:t>
            </a:r>
          </a:p>
        </p:txBody>
      </p:sp>
      <p:sp>
        <p:nvSpPr>
          <p:cNvPr id="43" name="1 Título"/>
          <p:cNvSpPr txBox="1">
            <a:spLocks/>
          </p:cNvSpPr>
          <p:nvPr/>
        </p:nvSpPr>
        <p:spPr>
          <a:xfrm>
            <a:off x="2571736" y="1018942"/>
            <a:ext cx="4000528" cy="409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Com apareix una espècie</a:t>
            </a:r>
            <a:r>
              <a:rPr kumimoji="0" lang="ca-ES" sz="20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invasora?</a:t>
            </a: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</a:t>
            </a:r>
          </a:p>
        </p:txBody>
      </p:sp>
      <p:sp>
        <p:nvSpPr>
          <p:cNvPr id="47" name="1 Título"/>
          <p:cNvSpPr txBox="1">
            <a:spLocks/>
          </p:cNvSpPr>
          <p:nvPr/>
        </p:nvSpPr>
        <p:spPr>
          <a:xfrm>
            <a:off x="2357422" y="3857628"/>
            <a:ext cx="3214710" cy="409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Espècie nativa o autòctona</a:t>
            </a:r>
            <a:endParaRPr kumimoji="0" lang="ca-ES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35" name="1 Título"/>
          <p:cNvSpPr txBox="1">
            <a:spLocks/>
          </p:cNvSpPr>
          <p:nvPr/>
        </p:nvSpPr>
        <p:spPr>
          <a:xfrm>
            <a:off x="4214810" y="5786454"/>
            <a:ext cx="4572032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Espècie exòtica o al·lòctona</a:t>
            </a:r>
            <a:endParaRPr kumimoji="0" lang="ca-E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36" name="1 Título"/>
          <p:cNvSpPr txBox="1">
            <a:spLocks/>
          </p:cNvSpPr>
          <p:nvPr/>
        </p:nvSpPr>
        <p:spPr>
          <a:xfrm>
            <a:off x="5357818" y="2714620"/>
            <a:ext cx="4000528" cy="409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1. INTRODUCCIÓ</a:t>
            </a:r>
            <a:endParaRPr kumimoji="0" lang="ca-E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37" name="1 Título"/>
          <p:cNvSpPr txBox="1">
            <a:spLocks/>
          </p:cNvSpPr>
          <p:nvPr/>
        </p:nvSpPr>
        <p:spPr>
          <a:xfrm>
            <a:off x="4214810" y="5786454"/>
            <a:ext cx="4572032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Espècie</a:t>
            </a:r>
            <a:r>
              <a:rPr kumimoji="0" lang="ca-ES" sz="20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naturalitzada</a:t>
            </a:r>
            <a:endParaRPr kumimoji="0" lang="ca-ES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38" name="1 Título"/>
          <p:cNvSpPr txBox="1">
            <a:spLocks/>
          </p:cNvSpPr>
          <p:nvPr/>
        </p:nvSpPr>
        <p:spPr>
          <a:xfrm>
            <a:off x="4143372" y="1857364"/>
            <a:ext cx="4000528" cy="409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2. ESTABLIMENT</a:t>
            </a:r>
            <a:endParaRPr kumimoji="0" lang="ca-ES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39" name="1 Título"/>
          <p:cNvSpPr txBox="1">
            <a:spLocks/>
          </p:cNvSpPr>
          <p:nvPr/>
        </p:nvSpPr>
        <p:spPr>
          <a:xfrm>
            <a:off x="4214810" y="5786454"/>
            <a:ext cx="4572032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ESPÈCIE EXÓTICA</a:t>
            </a:r>
            <a:r>
              <a:rPr kumimoji="0" lang="ca-ES" sz="2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INVASORA (EEI)</a:t>
            </a:r>
            <a:endParaRPr kumimoji="0" lang="ca-E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40" name="1 Título"/>
          <p:cNvSpPr txBox="1">
            <a:spLocks/>
          </p:cNvSpPr>
          <p:nvPr/>
        </p:nvSpPr>
        <p:spPr>
          <a:xfrm>
            <a:off x="642910" y="2643182"/>
            <a:ext cx="2857520" cy="409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3. EXPANSIÓ</a:t>
            </a:r>
            <a:endParaRPr kumimoji="0" lang="ca-E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  <p:grpSp>
        <p:nvGrpSpPr>
          <p:cNvPr id="3" name="46 Grupo"/>
          <p:cNvGrpSpPr/>
          <p:nvPr/>
        </p:nvGrpSpPr>
        <p:grpSpPr>
          <a:xfrm>
            <a:off x="4357686" y="2571744"/>
            <a:ext cx="1243529" cy="1249515"/>
            <a:chOff x="7358082" y="1500174"/>
            <a:chExt cx="1243529" cy="1249515"/>
          </a:xfrm>
        </p:grpSpPr>
        <p:pic>
          <p:nvPicPr>
            <p:cNvPr id="44" name="Picture 2" descr="D:\Amanda\Desktop\BIOSFERA\ACTIVITATS EDUCATIVES\ACTIVITATS BIOSFERA\TALLERS\ESPÈCIES INVASORES\Sin título-1iut9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5272" y="2000240"/>
              <a:ext cx="886339" cy="749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D:\Amanda\Desktop\BIOSFERA\ACTIVITATS EDUCATIVES\ACTIVITATS BIOSFERA\TALLERS\ESPÈCIES INVASORES\Sin título-1iut9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8082" y="1500174"/>
              <a:ext cx="886339" cy="749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50 Grupo"/>
          <p:cNvGrpSpPr/>
          <p:nvPr/>
        </p:nvGrpSpPr>
        <p:grpSpPr>
          <a:xfrm>
            <a:off x="3571868" y="2714620"/>
            <a:ext cx="1165459" cy="1445650"/>
            <a:chOff x="1221046" y="2214066"/>
            <a:chExt cx="1165459" cy="1445650"/>
          </a:xfrm>
        </p:grpSpPr>
        <p:pic>
          <p:nvPicPr>
            <p:cNvPr id="57" name="Picture 2" descr="D:\Amanda\Desktop\BIOSFERA\ACTIVITATS EDUCATIVES\ACTIVITATS BIOSFERA\TALLERS\ESPÈCIES INVASORES\Sin título-1iut9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583" y="2214066"/>
              <a:ext cx="886339" cy="749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2" descr="D:\Amanda\Desktop\BIOSFERA\ACTIVITATS EDUCATIVES\ACTIVITATS BIOSFERA\TALLERS\ESPÈCIES INVASORES\Sin título-1iut9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1046" y="2910267"/>
              <a:ext cx="886339" cy="749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2" descr="D:\Amanda\Desktop\BIOSFERA\ACTIVITATS EDUCATIVES\ACTIVITATS BIOSFERA\TALLERS\ESPÈCIES INVASORES\Sin título-1iut9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166" y="2500306"/>
              <a:ext cx="886339" cy="749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56 Grupo"/>
          <p:cNvGrpSpPr/>
          <p:nvPr/>
        </p:nvGrpSpPr>
        <p:grpSpPr>
          <a:xfrm>
            <a:off x="2786050" y="2643182"/>
            <a:ext cx="2880967" cy="2720702"/>
            <a:chOff x="577108" y="2071678"/>
            <a:chExt cx="2880967" cy="2720702"/>
          </a:xfrm>
        </p:grpSpPr>
        <p:pic>
          <p:nvPicPr>
            <p:cNvPr id="72" name="Picture 2" descr="D:\Amanda\Desktop\BIOSFERA\ACTIVITATS EDUCATIVES\ACTIVITATS BIOSFERA\TALLERS\ESPÈCIES INVASORES\Sin título-1iut9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08" y="3538863"/>
              <a:ext cx="886339" cy="749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" descr="D:\Amanda\Desktop\BIOSFERA\ACTIVITATS EDUCATIVES\ACTIVITATS BIOSFERA\TALLERS\ESPÈCIES INVASORES\Sin título-1iut9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912" y="3049036"/>
              <a:ext cx="886339" cy="749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2" descr="D:\Amanda\Desktop\BIOSFERA\ACTIVITATS EDUCATIVES\ACTIVITATS BIOSFERA\TALLERS\ESPÈCIES INVASORES\Sin título-1iut9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324" y="3006935"/>
              <a:ext cx="886339" cy="749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2" descr="D:\Amanda\Desktop\BIOSFERA\ACTIVITATS EDUCATIVES\ACTIVITATS BIOSFERA\TALLERS\ESPÈCIES INVASORES\Sin título-1iut9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851" y="4042931"/>
              <a:ext cx="886339" cy="749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2" descr="D:\Amanda\Desktop\BIOSFERA\ACTIVITATS EDUCATIVES\ACTIVITATS BIOSFERA\TALLERS\ESPÈCIES INVASORES\Sin título-1iut9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736" y="2071678"/>
              <a:ext cx="886339" cy="749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70 Grupo"/>
          <p:cNvGrpSpPr/>
          <p:nvPr/>
        </p:nvGrpSpPr>
        <p:grpSpPr>
          <a:xfrm>
            <a:off x="2643174" y="2214554"/>
            <a:ext cx="3100917" cy="2606837"/>
            <a:chOff x="428596" y="1857364"/>
            <a:chExt cx="3100917" cy="2606837"/>
          </a:xfrm>
        </p:grpSpPr>
        <p:pic>
          <p:nvPicPr>
            <p:cNvPr id="78" name="Picture 2" descr="D:\Amanda\Desktop\BIOSFERA\ACTIVITATS EDUCATIVES\ACTIVITATS BIOSFERA\TALLERS\ESPÈCIES INVASORES\Sin título-1iut9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2224" y="2452717"/>
              <a:ext cx="886339" cy="749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" descr="D:\Amanda\Desktop\BIOSFERA\ACTIVITATS EDUCATIVES\ACTIVITATS BIOSFERA\TALLERS\ESPÈCIES INVASORES\Sin título-1iut9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009" y="1857364"/>
              <a:ext cx="886339" cy="749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2" descr="D:\Amanda\Desktop\BIOSFERA\ACTIVITATS EDUCATIVES\ACTIVITATS BIOSFERA\TALLERS\ESPÈCIES INVASORES\Sin título-1iut9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596" y="3598847"/>
              <a:ext cx="886339" cy="749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" descr="D:\Amanda\Desktop\BIOSFERA\ACTIVITATS EDUCATIVES\ACTIVITATS BIOSFERA\TALLERS\ESPÈCIES INVASORES\Sin título-1iut9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604" y="3357562"/>
              <a:ext cx="886339" cy="749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2" descr="D:\Amanda\Desktop\BIOSFERA\ACTIVITATS EDUCATIVES\ACTIVITATS BIOSFERA\TALLERS\ESPÈCIES INVASORES\Sin título-1iut9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472" y="2553565"/>
              <a:ext cx="886339" cy="749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" descr="D:\Amanda\Desktop\BIOSFERA\ACTIVITATS EDUCATIVES\ACTIVITATS BIOSFERA\TALLERS\ESPÈCIES INVASORES\Sin título-1iut9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1367" y="2112958"/>
              <a:ext cx="886339" cy="749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2" descr="D:\Amanda\Desktop\BIOSFERA\ACTIVITATS EDUCATIVES\ACTIVITATS BIOSFERA\TALLERS\ESPÈCIES INVASORES\Sin título-1iut9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596" y="3071810"/>
              <a:ext cx="886339" cy="749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2" descr="D:\Amanda\Desktop\BIOSFERA\ACTIVITATS EDUCATIVES\ACTIVITATS BIOSFERA\TALLERS\ESPÈCIES INVASORES\Sin título-1iut9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3174" y="2500306"/>
              <a:ext cx="886339" cy="749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2" descr="D:\Amanda\Desktop\BIOSFERA\ACTIVITATS EDUCATIVES\ACTIVITATS BIOSFERA\TALLERS\ESPÈCIES INVASORES\Sin título-1iut9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5984" y="3000372"/>
              <a:ext cx="886339" cy="749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2" descr="D:\Amanda\Desktop\BIOSFERA\ACTIVITATS EDUCATIVES\ACTIVITATS BIOSFERA\TALLERS\ESPÈCIES INVASORES\Sin título-1iut9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976" y="3714752"/>
              <a:ext cx="886339" cy="749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2" descr="D:\Amanda\Desktop\BIOSFERA\ACTIVITATS EDUCATIVES\ACTIVITATS BIOSFERA\TALLERS\ESPÈCIES INVASORES\Sin título-1iut9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290" y="2500306"/>
              <a:ext cx="886339" cy="749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7346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3" grpId="0" build="allAtOnce"/>
      <p:bldP spid="35" grpId="0" build="allAtOnce"/>
      <p:bldP spid="35" grpId="1" build="allAtOnce"/>
      <p:bldP spid="36" grpId="0"/>
      <p:bldP spid="37" grpId="0" build="allAtOnce"/>
      <p:bldP spid="37" grpId="1" build="allAtOnce"/>
      <p:bldP spid="38" grpId="0"/>
      <p:bldP spid="39" grpId="0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EEIs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a Catalunya: alguns exemples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364088" y="1412776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&lt; 1500</a:t>
            </a:r>
          </a:p>
        </p:txBody>
      </p:sp>
      <p:pic>
        <p:nvPicPr>
          <p:cNvPr id="4" name="Picture 16" descr="Apuntar círculos concéntricos contorno i... | Free Icon #Freepik #freeicon  #bordo #remolino #circulos #objetivo | Vector, Iconos, Contor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412776"/>
            <a:ext cx="504056" cy="504056"/>
          </a:xfrm>
          <a:prstGeom prst="rect">
            <a:avLst/>
          </a:prstGeom>
          <a:noFill/>
        </p:spPr>
      </p:pic>
      <p:pic>
        <p:nvPicPr>
          <p:cNvPr id="5" name="Picture 20" descr="El planeta tierra | Icono Grat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060848"/>
            <a:ext cx="504056" cy="504056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5364088" y="212356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Àsia</a:t>
            </a:r>
            <a:endParaRPr lang="es-ES" sz="2400" dirty="0"/>
          </a:p>
        </p:txBody>
      </p:sp>
      <p:pic>
        <p:nvPicPr>
          <p:cNvPr id="7" name="Picture 28" descr="Página 16 | Imágenes de Icono Puerta - Descarga gratuita en Freepi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780928"/>
            <a:ext cx="504056" cy="504056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5364088" y="2843644"/>
            <a:ext cx="3779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Agricultura, </a:t>
            </a:r>
            <a:r>
              <a:rPr lang="es-ES" sz="2000" dirty="0" err="1"/>
              <a:t>jardineria</a:t>
            </a:r>
            <a:r>
              <a:rPr lang="es-ES" sz="2000" dirty="0"/>
              <a:t>, </a:t>
            </a:r>
            <a:r>
              <a:rPr lang="es-ES" sz="2000" dirty="0" err="1"/>
              <a:t>construcció</a:t>
            </a:r>
            <a:endParaRPr lang="es-ES" sz="2000" dirty="0"/>
          </a:p>
        </p:txBody>
      </p:sp>
      <p:sp>
        <p:nvSpPr>
          <p:cNvPr id="9" name="8 CuadroTexto"/>
          <p:cNvSpPr txBox="1"/>
          <p:nvPr/>
        </p:nvSpPr>
        <p:spPr>
          <a:xfrm>
            <a:off x="683568" y="3573016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dirty="0" err="1"/>
              <a:t>Arundo</a:t>
            </a:r>
            <a:r>
              <a:rPr lang="es-ES" sz="2000" i="1" dirty="0"/>
              <a:t> </a:t>
            </a:r>
            <a:r>
              <a:rPr lang="es-ES" sz="2000" i="1" dirty="0" err="1"/>
              <a:t>donax</a:t>
            </a:r>
            <a:endParaRPr lang="es-ES" sz="2000" i="1" dirty="0"/>
          </a:p>
          <a:p>
            <a:pPr algn="ctr"/>
            <a:r>
              <a:rPr lang="es-ES" sz="2000" dirty="0" err="1"/>
              <a:t>Canya</a:t>
            </a:r>
            <a:r>
              <a:rPr lang="es-ES" sz="2000" dirty="0"/>
              <a:t> americana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4788024" y="6309320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Flora Catalana</a:t>
            </a:r>
          </a:p>
        </p:txBody>
      </p:sp>
      <p:pic>
        <p:nvPicPr>
          <p:cNvPr id="11" name="Picture 12" descr="La Muntada, Aula de natura, Refugi, Viticultura social i ecològic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5949280"/>
            <a:ext cx="648072" cy="650291"/>
          </a:xfrm>
          <a:prstGeom prst="rect">
            <a:avLst/>
          </a:prstGeom>
          <a:noFill/>
        </p:spPr>
      </p:pic>
      <p:pic>
        <p:nvPicPr>
          <p:cNvPr id="12" name="Picture 8" descr="Carabela - Iconos gratis de transport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1124744"/>
            <a:ext cx="1008111" cy="1008112"/>
          </a:xfrm>
          <a:prstGeom prst="rect">
            <a:avLst/>
          </a:prstGeom>
          <a:noFill/>
        </p:spPr>
      </p:pic>
      <p:pic>
        <p:nvPicPr>
          <p:cNvPr id="75778" name="Picture 2" descr="Autor fotografía: Peter Forster (Wikimedia Commons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3648" y="1052736"/>
            <a:ext cx="1872208" cy="2496277"/>
          </a:xfrm>
          <a:prstGeom prst="roundRect">
            <a:avLst/>
          </a:prstGeom>
          <a:noFill/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8" cstate="print"/>
          <a:srcRect l="36319" t="41000" r="40056" b="15126"/>
          <a:stretch>
            <a:fillRect/>
          </a:stretch>
        </p:blipFill>
        <p:spPr bwMode="auto">
          <a:xfrm>
            <a:off x="4932040" y="3501008"/>
            <a:ext cx="2880320" cy="280831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Planta con hojas - Iconos gratis de naturalez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91680" y="4869240"/>
            <a:ext cx="720000" cy="720000"/>
          </a:xfrm>
          <a:prstGeom prst="rect">
            <a:avLst/>
          </a:prstGeom>
          <a:noFill/>
        </p:spPr>
      </p:pic>
      <p:pic>
        <p:nvPicPr>
          <p:cNvPr id="17" name="Picture 12" descr="Ecosistema digital de aprendizaje | Mind Ma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27784" y="4869240"/>
            <a:ext cx="72112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EEIs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a Catalunya: alguns exemples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364088" y="1412776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S. XIX (Intr. Europa)</a:t>
            </a:r>
          </a:p>
        </p:txBody>
      </p:sp>
      <p:pic>
        <p:nvPicPr>
          <p:cNvPr id="4" name="Picture 16" descr="Apuntar círculos concéntricos contorno i... | Free Icon #Freepik #freeicon  #bordo #remolino #circulos #objetivo | Vector, Iconos, Contor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412776"/>
            <a:ext cx="504056" cy="504056"/>
          </a:xfrm>
          <a:prstGeom prst="rect">
            <a:avLst/>
          </a:prstGeom>
          <a:noFill/>
        </p:spPr>
      </p:pic>
      <p:pic>
        <p:nvPicPr>
          <p:cNvPr id="5" name="Picture 20" descr="El planeta tierra | Icono Grat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060848"/>
            <a:ext cx="504056" cy="504056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5364088" y="212356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Amèrica</a:t>
            </a:r>
            <a:endParaRPr lang="es-ES" sz="2400" dirty="0"/>
          </a:p>
        </p:txBody>
      </p:sp>
      <p:pic>
        <p:nvPicPr>
          <p:cNvPr id="7" name="Picture 28" descr="Página 16 | Imágenes de Icono Puerta - Descarga gratuita en Freepi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780928"/>
            <a:ext cx="504056" cy="504056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5364088" y="284364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Jardineria</a:t>
            </a:r>
            <a:endParaRPr lang="es-ES" sz="2400" dirty="0"/>
          </a:p>
        </p:txBody>
      </p:sp>
      <p:sp>
        <p:nvSpPr>
          <p:cNvPr id="9" name="8 CuadroTexto"/>
          <p:cNvSpPr txBox="1"/>
          <p:nvPr/>
        </p:nvSpPr>
        <p:spPr>
          <a:xfrm>
            <a:off x="683568" y="3573016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dirty="0" err="1"/>
              <a:t>Cortaderia</a:t>
            </a:r>
            <a:r>
              <a:rPr lang="es-ES" sz="2000" i="1" dirty="0"/>
              <a:t> </a:t>
            </a:r>
            <a:r>
              <a:rPr lang="es-ES" sz="2000" i="1" dirty="0" err="1"/>
              <a:t>selloana</a:t>
            </a:r>
            <a:endParaRPr lang="es-ES" sz="2000" i="1" dirty="0"/>
          </a:p>
          <a:p>
            <a:pPr algn="ctr"/>
            <a:r>
              <a:rPr lang="es-ES" sz="2000" dirty="0" err="1"/>
              <a:t>Plomall</a:t>
            </a:r>
            <a:r>
              <a:rPr lang="es-ES" sz="2000" dirty="0"/>
              <a:t> de la Pampa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4788024" y="6309320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/>
              <a:t>ExoCat</a:t>
            </a:r>
            <a:endParaRPr lang="es-ES" sz="1600" dirty="0"/>
          </a:p>
        </p:txBody>
      </p:sp>
      <p:pic>
        <p:nvPicPr>
          <p:cNvPr id="11" name="Picture 12" descr="La Muntada, Aula de natura, Refugi, Viticultura social i ecològic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5949280"/>
            <a:ext cx="648072" cy="650291"/>
          </a:xfrm>
          <a:prstGeom prst="rect">
            <a:avLst/>
          </a:prstGeom>
          <a:noFill/>
        </p:spPr>
      </p:pic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6" cstate="print"/>
          <a:srcRect l="26375" t="23000" r="29919" b="1626"/>
          <a:stretch>
            <a:fillRect/>
          </a:stretch>
        </p:blipFill>
        <p:spPr bwMode="auto">
          <a:xfrm>
            <a:off x="4860032" y="3501008"/>
            <a:ext cx="3168352" cy="286864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2" descr="Euro - Iconos gratis de negoci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4797152"/>
            <a:ext cx="720000" cy="720000"/>
          </a:xfrm>
          <a:prstGeom prst="rect">
            <a:avLst/>
          </a:prstGeom>
          <a:noFill/>
        </p:spPr>
      </p:pic>
      <p:pic>
        <p:nvPicPr>
          <p:cNvPr id="15" name="Picture 12" descr="Ecosistema digital de aprendizaje | Mind Ma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832" y="4797152"/>
            <a:ext cx="721120" cy="720000"/>
          </a:xfrm>
          <a:prstGeom prst="rect">
            <a:avLst/>
          </a:prstGeom>
          <a:noFill/>
        </p:spPr>
      </p:pic>
      <p:pic>
        <p:nvPicPr>
          <p:cNvPr id="16" name="Picture 13" descr="Alimentación Saludable | Promoción de la salu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79712" y="4581128"/>
            <a:ext cx="1152128" cy="1152128"/>
          </a:xfrm>
          <a:prstGeom prst="rect">
            <a:avLst/>
          </a:prstGeom>
          <a:noFill/>
        </p:spPr>
      </p:pic>
      <p:pic>
        <p:nvPicPr>
          <p:cNvPr id="74756" name="Picture 4" descr="VTax3824.imgprincipal"/>
          <p:cNvPicPr>
            <a:picLocks noChangeAspect="1" noChangeArrowheads="1"/>
          </p:cNvPicPr>
          <p:nvPr/>
        </p:nvPicPr>
        <p:blipFill>
          <a:blip r:embed="rId10" cstate="print"/>
          <a:srcRect t="10049" b="3926"/>
          <a:stretch>
            <a:fillRect/>
          </a:stretch>
        </p:blipFill>
        <p:spPr bwMode="auto">
          <a:xfrm>
            <a:off x="1547664" y="1268760"/>
            <a:ext cx="1785729" cy="2304256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EEIs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a Catalunya: alguns exemples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364088" y="1412776"/>
            <a:ext cx="3779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S. XIX </a:t>
            </a:r>
            <a:r>
              <a:rPr lang="es-ES" sz="2000" dirty="0" err="1"/>
              <a:t>ja</a:t>
            </a:r>
            <a:r>
              <a:rPr lang="es-ES" sz="2000" dirty="0"/>
              <a:t> </a:t>
            </a:r>
            <a:r>
              <a:rPr lang="es-ES" sz="2000" dirty="0" err="1"/>
              <a:t>naturalitzada</a:t>
            </a:r>
            <a:r>
              <a:rPr lang="es-ES" sz="2000" dirty="0"/>
              <a:t> a la </a:t>
            </a:r>
            <a:r>
              <a:rPr lang="es-ES" sz="2000" dirty="0" err="1"/>
              <a:t>P.Ib</a:t>
            </a:r>
            <a:r>
              <a:rPr lang="es-ES" sz="2000" dirty="0"/>
              <a:t>.</a:t>
            </a:r>
          </a:p>
        </p:txBody>
      </p:sp>
      <p:pic>
        <p:nvPicPr>
          <p:cNvPr id="4" name="Picture 16" descr="Apuntar círculos concéntricos contorno i... | Free Icon #Freepik #freeicon  #bordo #remolino #circulos #objetivo | Vector, Iconos, Contor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412776"/>
            <a:ext cx="504056" cy="504056"/>
          </a:xfrm>
          <a:prstGeom prst="rect">
            <a:avLst/>
          </a:prstGeom>
          <a:noFill/>
        </p:spPr>
      </p:pic>
      <p:pic>
        <p:nvPicPr>
          <p:cNvPr id="5" name="Picture 20" descr="El planeta tierra | Icono Grat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060848"/>
            <a:ext cx="504056" cy="504056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5364088" y="212356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E </a:t>
            </a:r>
            <a:r>
              <a:rPr lang="es-ES" sz="2400" dirty="0" err="1"/>
              <a:t>Àsia</a:t>
            </a:r>
            <a:endParaRPr lang="es-ES" sz="2400" dirty="0"/>
          </a:p>
        </p:txBody>
      </p:sp>
      <p:pic>
        <p:nvPicPr>
          <p:cNvPr id="7" name="Picture 28" descr="Página 16 | Imágenes de Icono Puerta - Descarga gratuita en Freepi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780928"/>
            <a:ext cx="504056" cy="504056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5364088" y="2780928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Jardineria</a:t>
            </a:r>
            <a:r>
              <a:rPr lang="es-ES" sz="2400" dirty="0"/>
              <a:t>, </a:t>
            </a:r>
            <a:r>
              <a:rPr lang="es-ES" sz="2400" dirty="0" err="1"/>
              <a:t>ordenació</a:t>
            </a:r>
            <a:endParaRPr lang="es-ES" sz="2400" dirty="0"/>
          </a:p>
        </p:txBody>
      </p:sp>
      <p:sp>
        <p:nvSpPr>
          <p:cNvPr id="9" name="8 CuadroTexto"/>
          <p:cNvSpPr txBox="1"/>
          <p:nvPr/>
        </p:nvSpPr>
        <p:spPr>
          <a:xfrm>
            <a:off x="683568" y="3573016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dirty="0" err="1"/>
              <a:t>Ailanthus</a:t>
            </a:r>
            <a:r>
              <a:rPr lang="es-ES" sz="2000" i="1" dirty="0"/>
              <a:t> </a:t>
            </a:r>
            <a:r>
              <a:rPr lang="es-ES" sz="2000" i="1" dirty="0" err="1"/>
              <a:t>altissima</a:t>
            </a:r>
            <a:endParaRPr lang="es-ES" sz="2000" i="1" dirty="0"/>
          </a:p>
          <a:p>
            <a:pPr algn="ctr"/>
            <a:r>
              <a:rPr lang="es-ES" sz="2000" dirty="0" err="1"/>
              <a:t>Ailant</a:t>
            </a:r>
            <a:endParaRPr lang="es-ES" sz="20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4788024" y="6309320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Flora Catalana</a:t>
            </a:r>
          </a:p>
        </p:txBody>
      </p:sp>
      <p:pic>
        <p:nvPicPr>
          <p:cNvPr id="11" name="Picture 12" descr="La Muntada, Aula de natura, Refugi, Viticultura social i ecològic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5949280"/>
            <a:ext cx="648072" cy="650291"/>
          </a:xfrm>
          <a:prstGeom prst="rect">
            <a:avLst/>
          </a:prstGeom>
          <a:noFill/>
        </p:spPr>
      </p:pic>
      <p:pic>
        <p:nvPicPr>
          <p:cNvPr id="73730" name="Picture 2" descr="Ailanthus altissima (Mill.) Swingle, Ailanto (World flora) - Pl@ntNet  identif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1340768"/>
            <a:ext cx="3888432" cy="2187243"/>
          </a:xfrm>
          <a:prstGeom prst="roundRect">
            <a:avLst/>
          </a:prstGeom>
          <a:noFill/>
        </p:spPr>
      </p:pic>
      <p:pic>
        <p:nvPicPr>
          <p:cNvPr id="13" name="Picture 22" descr="Euro - Iconos gratis de negoci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4797152"/>
            <a:ext cx="720000" cy="720000"/>
          </a:xfrm>
          <a:prstGeom prst="rect">
            <a:avLst/>
          </a:prstGeom>
          <a:noFill/>
        </p:spPr>
      </p:pic>
      <p:pic>
        <p:nvPicPr>
          <p:cNvPr id="14" name="Picture 2" descr="Planta con hojas - Iconos gratis de naturalez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79712" y="4797152"/>
            <a:ext cx="720000" cy="720000"/>
          </a:xfrm>
          <a:prstGeom prst="rect">
            <a:avLst/>
          </a:prstGeom>
          <a:noFill/>
        </p:spPr>
      </p:pic>
      <p:pic>
        <p:nvPicPr>
          <p:cNvPr id="15" name="Picture 12" descr="Ecosistema digital de aprendizaje | Mind Ma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15816" y="4797152"/>
            <a:ext cx="721120" cy="720000"/>
          </a:xfrm>
          <a:prstGeom prst="rect">
            <a:avLst/>
          </a:prstGeom>
          <a:noFill/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10" cstate="print"/>
          <a:srcRect l="36909" t="39875" r="38285" b="14001"/>
          <a:stretch>
            <a:fillRect/>
          </a:stretch>
        </p:blipFill>
        <p:spPr bwMode="auto">
          <a:xfrm>
            <a:off x="5148064" y="3645024"/>
            <a:ext cx="2664296" cy="260086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364088" y="1412776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60s, Girona</a:t>
            </a:r>
          </a:p>
        </p:txBody>
      </p:sp>
      <p:pic>
        <p:nvPicPr>
          <p:cNvPr id="3" name="Picture 16" descr="Apuntar círculos concéntricos contorno i... | Free Icon #Freepik #freeicon  #bordo #remolino #circulos #objetivo | Vector, Iconos, Contor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412776"/>
            <a:ext cx="504056" cy="504056"/>
          </a:xfrm>
          <a:prstGeom prst="rect">
            <a:avLst/>
          </a:prstGeom>
          <a:noFill/>
        </p:spPr>
      </p:pic>
      <p:pic>
        <p:nvPicPr>
          <p:cNvPr id="4" name="Picture 20" descr="El planeta tierra | Icono Grat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060848"/>
            <a:ext cx="504056" cy="504056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5364088" y="212356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E </a:t>
            </a:r>
            <a:r>
              <a:rPr lang="es-ES" sz="2400" dirty="0" err="1"/>
              <a:t>Àsia</a:t>
            </a:r>
            <a:endParaRPr lang="es-ES" sz="2400" dirty="0"/>
          </a:p>
        </p:txBody>
      </p:sp>
      <p:pic>
        <p:nvPicPr>
          <p:cNvPr id="6" name="Picture 28" descr="Página 16 | Imágenes de Icono Puerta - Descarga gratuita en Freepi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780928"/>
            <a:ext cx="504056" cy="504056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5364088" y="284364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Jardineria</a:t>
            </a:r>
            <a:endParaRPr lang="es-ES" sz="2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683568" y="3573016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dirty="0" err="1"/>
              <a:t>Buddleja</a:t>
            </a:r>
            <a:r>
              <a:rPr lang="es-ES" sz="2000" i="1" dirty="0"/>
              <a:t> </a:t>
            </a:r>
            <a:r>
              <a:rPr lang="es-ES" sz="2000" i="1" dirty="0" err="1"/>
              <a:t>davidii</a:t>
            </a:r>
            <a:endParaRPr lang="es-ES" sz="2000" i="1" dirty="0"/>
          </a:p>
          <a:p>
            <a:pPr algn="ctr"/>
            <a:r>
              <a:rPr lang="es-ES" sz="2000" dirty="0" err="1"/>
              <a:t>Budleia</a:t>
            </a:r>
            <a:endParaRPr lang="es-ES" sz="2000" dirty="0"/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EEIs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a Catalunya: alguns exemples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</a:t>
            </a:r>
          </a:p>
        </p:txBody>
      </p:sp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5" cstate="print"/>
          <a:srcRect l="24603" t="19625" r="27557" b="501"/>
          <a:stretch>
            <a:fillRect/>
          </a:stretch>
        </p:blipFill>
        <p:spPr bwMode="auto">
          <a:xfrm>
            <a:off x="5004048" y="3645024"/>
            <a:ext cx="3203849" cy="280831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5" descr="Selective focus of violet blue flower Summer lilac (Vlinderstruik) Buddleja  davidii, Butterfly-bush or Orange eye is a species of flowering plant in  the family Scrophulariaceae, Nature background. foto de Stock | Adob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1196752"/>
            <a:ext cx="3456384" cy="2305409"/>
          </a:xfrm>
          <a:prstGeom prst="roundRect">
            <a:avLst/>
          </a:prstGeom>
          <a:noFill/>
        </p:spPr>
      </p:pic>
      <p:pic>
        <p:nvPicPr>
          <p:cNvPr id="14" name="Picture 12" descr="La Muntada, Aula de natura, Refugi, Viticultura social i ecològic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5949280"/>
            <a:ext cx="648072" cy="650291"/>
          </a:xfrm>
          <a:prstGeom prst="rect">
            <a:avLst/>
          </a:prstGeom>
          <a:noFill/>
        </p:spPr>
      </p:pic>
      <p:pic>
        <p:nvPicPr>
          <p:cNvPr id="15" name="Picture 22" descr="Euro - Iconos gratis de negoci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600" y="4797152"/>
            <a:ext cx="720000" cy="720000"/>
          </a:xfrm>
          <a:prstGeom prst="rect">
            <a:avLst/>
          </a:prstGeom>
          <a:noFill/>
        </p:spPr>
      </p:pic>
      <p:pic>
        <p:nvPicPr>
          <p:cNvPr id="16" name="Picture 2" descr="Planta con hojas - Iconos gratis de naturalez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79712" y="4797152"/>
            <a:ext cx="720000" cy="720000"/>
          </a:xfrm>
          <a:prstGeom prst="rect">
            <a:avLst/>
          </a:prstGeom>
          <a:noFill/>
        </p:spPr>
      </p:pic>
      <p:pic>
        <p:nvPicPr>
          <p:cNvPr id="17" name="Picture 12" descr="Ecosistema digital de aprendizaje | Mind Ma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15816" y="4797152"/>
            <a:ext cx="721120" cy="7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5364088" y="1412776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Flix</a:t>
            </a:r>
            <a:r>
              <a:rPr lang="es-ES" sz="2400" dirty="0"/>
              <a:t> (</a:t>
            </a:r>
            <a:r>
              <a:rPr lang="es-ES" sz="2400" dirty="0" err="1"/>
              <a:t>Ebre</a:t>
            </a:r>
            <a:r>
              <a:rPr lang="es-ES" sz="2400" dirty="0"/>
              <a:t>) 2001</a:t>
            </a:r>
          </a:p>
        </p:txBody>
      </p:sp>
      <p:pic>
        <p:nvPicPr>
          <p:cNvPr id="12" name="Picture 16" descr="Apuntar círculos concéntricos contorno i... | Free Icon #Freepik #freeicon  #bordo #remolino #circulos #objetivo | Vector, Iconos, Contor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412776"/>
            <a:ext cx="504056" cy="504056"/>
          </a:xfrm>
          <a:prstGeom prst="rect">
            <a:avLst/>
          </a:prstGeom>
          <a:noFill/>
        </p:spPr>
      </p:pic>
      <p:pic>
        <p:nvPicPr>
          <p:cNvPr id="13" name="Picture 20" descr="El planeta tierra | Icono Grat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060848"/>
            <a:ext cx="504056" cy="504056"/>
          </a:xfrm>
          <a:prstGeom prst="rect">
            <a:avLst/>
          </a:prstGeom>
          <a:noFill/>
        </p:spPr>
      </p:pic>
      <p:sp>
        <p:nvSpPr>
          <p:cNvPr id="14" name="13 CuadroTexto"/>
          <p:cNvSpPr txBox="1"/>
          <p:nvPr/>
        </p:nvSpPr>
        <p:spPr>
          <a:xfrm>
            <a:off x="5364088" y="2123564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Centre  Europa i W </a:t>
            </a:r>
            <a:r>
              <a:rPr lang="es-ES" sz="2400" dirty="0" err="1"/>
              <a:t>Àsia</a:t>
            </a:r>
            <a:endParaRPr lang="es-ES" sz="2400" dirty="0"/>
          </a:p>
        </p:txBody>
      </p:sp>
      <p:pic>
        <p:nvPicPr>
          <p:cNvPr id="15" name="Picture 28" descr="Página 16 | Imágenes de Icono Puerta - Descarga gratuita en Freepi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780928"/>
            <a:ext cx="504056" cy="504056"/>
          </a:xfrm>
          <a:prstGeom prst="rect">
            <a:avLst/>
          </a:prstGeom>
          <a:noFill/>
        </p:spPr>
      </p:pic>
      <p:sp>
        <p:nvSpPr>
          <p:cNvPr id="16" name="15 CuadroTexto"/>
          <p:cNvSpPr txBox="1"/>
          <p:nvPr/>
        </p:nvSpPr>
        <p:spPr>
          <a:xfrm>
            <a:off x="5364088" y="2843644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Fouling</a:t>
            </a:r>
            <a:r>
              <a:rPr lang="es-ES" sz="2400" dirty="0"/>
              <a:t>, pesca </a:t>
            </a:r>
            <a:r>
              <a:rPr lang="es-ES" sz="2400" dirty="0" err="1"/>
              <a:t>esportiva</a:t>
            </a:r>
            <a:endParaRPr lang="es-ES" sz="2400" dirty="0"/>
          </a:p>
        </p:txBody>
      </p:sp>
      <p:sp>
        <p:nvSpPr>
          <p:cNvPr id="17" name="16 CuadroTexto"/>
          <p:cNvSpPr txBox="1"/>
          <p:nvPr/>
        </p:nvSpPr>
        <p:spPr>
          <a:xfrm>
            <a:off x="683568" y="3573016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dirty="0" err="1"/>
              <a:t>Dreissena</a:t>
            </a:r>
            <a:r>
              <a:rPr lang="es-ES" sz="2000" i="1" dirty="0"/>
              <a:t> </a:t>
            </a:r>
            <a:r>
              <a:rPr lang="es-ES" sz="2000" i="1" dirty="0" err="1"/>
              <a:t>polymorpha</a:t>
            </a:r>
            <a:endParaRPr lang="es-ES" sz="2000" i="1" dirty="0"/>
          </a:p>
          <a:p>
            <a:pPr algn="ctr"/>
            <a:r>
              <a:rPr lang="es-ES" sz="2000" dirty="0" err="1"/>
              <a:t>Musclo</a:t>
            </a:r>
            <a:r>
              <a:rPr lang="es-ES" sz="2000" dirty="0"/>
              <a:t> </a:t>
            </a:r>
            <a:r>
              <a:rPr lang="es-ES" sz="2000" dirty="0" err="1"/>
              <a:t>zebrat</a:t>
            </a:r>
            <a:endParaRPr lang="es-ES" sz="2000" dirty="0"/>
          </a:p>
        </p:txBody>
      </p:sp>
      <p:sp>
        <p:nvSpPr>
          <p:cNvPr id="18" name="17 CuadroTexto"/>
          <p:cNvSpPr txBox="1"/>
          <p:nvPr/>
        </p:nvSpPr>
        <p:spPr>
          <a:xfrm>
            <a:off x="4788024" y="6309320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Flora Catalana</a:t>
            </a:r>
          </a:p>
        </p:txBody>
      </p:sp>
      <p:sp>
        <p:nvSpPr>
          <p:cNvPr id="19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EEIs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a Catalunya: alguns exemples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</a:t>
            </a:r>
          </a:p>
        </p:txBody>
      </p:sp>
      <p:pic>
        <p:nvPicPr>
          <p:cNvPr id="91138" name="Picture 2" descr="Dreissena polymorpha - 759805 - Biodiversidad Virtual / Invertebrado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196752"/>
            <a:ext cx="3240360" cy="2337110"/>
          </a:xfrm>
          <a:prstGeom prst="roundRect">
            <a:avLst/>
          </a:prstGeom>
          <a:noFill/>
        </p:spPr>
      </p:pic>
      <p:pic>
        <p:nvPicPr>
          <p:cNvPr id="21" name="Picture 12" descr="La Muntada, Aula de natura, Refugi, Viticultura social i ecològic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5949280"/>
            <a:ext cx="648072" cy="650291"/>
          </a:xfrm>
          <a:prstGeom prst="rect">
            <a:avLst/>
          </a:prstGeom>
          <a:noFill/>
        </p:spPr>
      </p:pic>
      <p:pic>
        <p:nvPicPr>
          <p:cNvPr id="22" name="Picture 22" descr="Euro - Iconos gratis de negoci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9672" y="4797152"/>
            <a:ext cx="720000" cy="720000"/>
          </a:xfrm>
          <a:prstGeom prst="rect">
            <a:avLst/>
          </a:prstGeom>
          <a:noFill/>
        </p:spPr>
      </p:pic>
      <p:pic>
        <p:nvPicPr>
          <p:cNvPr id="24" name="Picture 12" descr="Ecosistema digital de aprendizaje | Mind Ma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5696" y="4797152"/>
            <a:ext cx="721120" cy="720000"/>
          </a:xfrm>
          <a:prstGeom prst="rect">
            <a:avLst/>
          </a:prstGeom>
          <a:noFill/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9" cstate="print"/>
          <a:srcRect l="39862" t="34250" r="36513" b="21875"/>
          <a:stretch>
            <a:fillRect/>
          </a:stretch>
        </p:blipFill>
        <p:spPr bwMode="auto">
          <a:xfrm>
            <a:off x="5076056" y="3573016"/>
            <a:ext cx="2736304" cy="266789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364088" y="1412776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1936 (</a:t>
            </a:r>
            <a:r>
              <a:rPr lang="es-ES" sz="2400" dirty="0" err="1"/>
              <a:t>Cat</a:t>
            </a:r>
            <a:r>
              <a:rPr lang="es-ES" sz="2400" dirty="0"/>
              <a:t>)</a:t>
            </a:r>
          </a:p>
        </p:txBody>
      </p:sp>
      <p:pic>
        <p:nvPicPr>
          <p:cNvPr id="3" name="Picture 16" descr="Apuntar círculos concéntricos contorno i... | Free Icon #Freepik #freeicon  #bordo #remolino #circulos #objetivo | Vector, Iconos, Contor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412776"/>
            <a:ext cx="504056" cy="504056"/>
          </a:xfrm>
          <a:prstGeom prst="rect">
            <a:avLst/>
          </a:prstGeom>
          <a:noFill/>
        </p:spPr>
      </p:pic>
      <p:pic>
        <p:nvPicPr>
          <p:cNvPr id="4" name="Picture 20" descr="El planeta tierra | Icono Grat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060848"/>
            <a:ext cx="504056" cy="504056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5364088" y="212356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Nova Zelanda</a:t>
            </a:r>
          </a:p>
        </p:txBody>
      </p:sp>
      <p:pic>
        <p:nvPicPr>
          <p:cNvPr id="6" name="Picture 28" descr="Página 16 | Imágenes de Icono Puerta - Descarga gratuita en Freepi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780928"/>
            <a:ext cx="504056" cy="504056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5364088" y="284364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Aigües</a:t>
            </a:r>
            <a:r>
              <a:rPr lang="es-ES" sz="2400" dirty="0"/>
              <a:t> de </a:t>
            </a:r>
            <a:r>
              <a:rPr lang="es-ES" sz="2400" dirty="0" err="1"/>
              <a:t>llast</a:t>
            </a:r>
            <a:endParaRPr lang="es-ES" sz="2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683568" y="3573016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dirty="0" err="1"/>
              <a:t>Potamopyrgus</a:t>
            </a:r>
            <a:r>
              <a:rPr lang="es-ES" sz="2000" i="1" dirty="0"/>
              <a:t> </a:t>
            </a:r>
            <a:r>
              <a:rPr lang="es-ES" sz="2000" i="1" dirty="0" err="1"/>
              <a:t>antipodarum</a:t>
            </a:r>
            <a:endParaRPr lang="es-ES" sz="2000" i="1" dirty="0"/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EEIs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a Catalunya: alguns exemples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</a:t>
            </a:r>
          </a:p>
        </p:txBody>
      </p:sp>
      <p:pic>
        <p:nvPicPr>
          <p:cNvPr id="90114" name="Picture 2" descr="Potamopyrgus antipodarum · Natusfe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268760"/>
            <a:ext cx="3168352" cy="2233689"/>
          </a:xfrm>
          <a:prstGeom prst="roundRect">
            <a:avLst/>
          </a:prstGeom>
          <a:noFill/>
        </p:spPr>
      </p:pic>
      <p:pic>
        <p:nvPicPr>
          <p:cNvPr id="12" name="Picture 18" descr="Signo de interrogación - Iconos gratis de señal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4753174"/>
            <a:ext cx="720080" cy="692050"/>
          </a:xfrm>
          <a:prstGeom prst="rect">
            <a:avLst/>
          </a:prstGeom>
          <a:noFill/>
        </p:spPr>
      </p:pic>
      <p:pic>
        <p:nvPicPr>
          <p:cNvPr id="13" name="Picture 12" descr="Ecosistema digital de aprendizaje | Mind Ma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4725144"/>
            <a:ext cx="721120" cy="720000"/>
          </a:xfrm>
          <a:prstGeom prst="rect">
            <a:avLst/>
          </a:prstGeom>
          <a:noFill/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8" cstate="print"/>
          <a:srcRect l="37500" t="41000" r="38875" b="16251"/>
          <a:stretch>
            <a:fillRect/>
          </a:stretch>
        </p:blipFill>
        <p:spPr bwMode="auto">
          <a:xfrm>
            <a:off x="4788024" y="3717032"/>
            <a:ext cx="2880320" cy="273630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2" descr="La Muntada, Aula de natura, Refugi, Viticultura social i ecològic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5949280"/>
            <a:ext cx="648072" cy="6502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364088" y="141277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2009 Delta </a:t>
            </a:r>
            <a:r>
              <a:rPr lang="es-ES" sz="2400" dirty="0" err="1"/>
              <a:t>Ebre</a:t>
            </a:r>
            <a:r>
              <a:rPr lang="es-ES" sz="2400" dirty="0"/>
              <a:t> (UE)</a:t>
            </a:r>
          </a:p>
        </p:txBody>
      </p:sp>
      <p:pic>
        <p:nvPicPr>
          <p:cNvPr id="3" name="Picture 16" descr="Apuntar círculos concéntricos contorno i... | Free Icon #Freepik #freeicon  #bordo #remolino #circulos #objetivo | Vector, Iconos, Contor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412776"/>
            <a:ext cx="504056" cy="504056"/>
          </a:xfrm>
          <a:prstGeom prst="rect">
            <a:avLst/>
          </a:prstGeom>
          <a:noFill/>
        </p:spPr>
      </p:pic>
      <p:pic>
        <p:nvPicPr>
          <p:cNvPr id="4" name="Picture 20" descr="El planeta tierra | Icono Grat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060848"/>
            <a:ext cx="504056" cy="504056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5364088" y="212356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Sudamérica</a:t>
            </a:r>
          </a:p>
        </p:txBody>
      </p:sp>
      <p:pic>
        <p:nvPicPr>
          <p:cNvPr id="6" name="Picture 28" descr="Página 16 | Imágenes de Icono Puerta - Descarga gratuita en Freepi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780928"/>
            <a:ext cx="504056" cy="504056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5364088" y="284364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Acuariofilia</a:t>
            </a:r>
            <a:r>
              <a:rPr lang="es-ES" sz="2400" dirty="0"/>
              <a:t>?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83568" y="3789040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dirty="0" err="1"/>
              <a:t>Pomacea</a:t>
            </a:r>
            <a:r>
              <a:rPr lang="es-ES" sz="2000" i="1" dirty="0"/>
              <a:t> </a:t>
            </a:r>
            <a:r>
              <a:rPr lang="es-ES" sz="2000" i="1" dirty="0" err="1"/>
              <a:t>insularum</a:t>
            </a:r>
            <a:endParaRPr lang="es-ES" sz="2000" i="1" dirty="0"/>
          </a:p>
          <a:p>
            <a:pPr algn="ctr"/>
            <a:r>
              <a:rPr lang="es-ES" sz="2000" dirty="0" err="1"/>
              <a:t>Cargol</a:t>
            </a:r>
            <a:r>
              <a:rPr lang="es-ES" sz="2000" dirty="0"/>
              <a:t> poma</a:t>
            </a: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EEIs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a Catalunya: alguns exemples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</a:t>
            </a:r>
          </a:p>
        </p:txBody>
      </p:sp>
      <p:pic>
        <p:nvPicPr>
          <p:cNvPr id="89089" name="Picture 1"/>
          <p:cNvPicPr>
            <a:picLocks noChangeAspect="1" noChangeArrowheads="1"/>
          </p:cNvPicPr>
          <p:nvPr/>
        </p:nvPicPr>
        <p:blipFill>
          <a:blip r:embed="rId5" cstate="print"/>
          <a:srcRect l="41044" t="45500" r="34741" b="10626"/>
          <a:stretch>
            <a:fillRect/>
          </a:stretch>
        </p:blipFill>
        <p:spPr bwMode="auto">
          <a:xfrm>
            <a:off x="5076056" y="3573016"/>
            <a:ext cx="2952328" cy="280831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1" name="Picture 3" descr="Barrufet del temps on Twitter: &quot;El cargol poma 🐌 (Pomacea) és un amfibi  d'aigua dolça originari d'Amèrica. Es pot menjar però sovint porta  paràsits. Està classificat com espècie invasora com bé sabe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1268760"/>
            <a:ext cx="2448271" cy="2448272"/>
          </a:xfrm>
          <a:prstGeom prst="roundRect">
            <a:avLst/>
          </a:prstGeom>
          <a:noFill/>
        </p:spPr>
      </p:pic>
      <p:grpSp>
        <p:nvGrpSpPr>
          <p:cNvPr id="21" name="20 Grupo"/>
          <p:cNvGrpSpPr/>
          <p:nvPr/>
        </p:nvGrpSpPr>
        <p:grpSpPr>
          <a:xfrm>
            <a:off x="251520" y="4797152"/>
            <a:ext cx="4752528" cy="1080120"/>
            <a:chOff x="262746" y="4725144"/>
            <a:chExt cx="5245358" cy="1152128"/>
          </a:xfrm>
        </p:grpSpPr>
        <p:pic>
          <p:nvPicPr>
            <p:cNvPr id="13" name="Picture 22" descr="Euro - Iconos gratis de negocio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87624" y="4941168"/>
              <a:ext cx="720000" cy="720000"/>
            </a:xfrm>
            <a:prstGeom prst="rect">
              <a:avLst/>
            </a:prstGeom>
            <a:noFill/>
          </p:spPr>
        </p:pic>
        <p:pic>
          <p:nvPicPr>
            <p:cNvPr id="14" name="Picture 2" descr="Planta con hojas - Iconos gratis de naturaleza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79712" y="4941168"/>
              <a:ext cx="720000" cy="720000"/>
            </a:xfrm>
            <a:prstGeom prst="rect">
              <a:avLst/>
            </a:prstGeom>
            <a:noFill/>
          </p:spPr>
        </p:pic>
        <p:pic>
          <p:nvPicPr>
            <p:cNvPr id="15" name="Picture 12" descr="Ecosistema digital de aprendizaje | Mind Map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771800" y="4941168"/>
              <a:ext cx="721120" cy="720000"/>
            </a:xfrm>
            <a:prstGeom prst="rect">
              <a:avLst/>
            </a:prstGeom>
            <a:noFill/>
          </p:spPr>
        </p:pic>
        <p:pic>
          <p:nvPicPr>
            <p:cNvPr id="16" name="Picture 6" descr="Estampado de pata de animal - Iconos gratis de animales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635896" y="4941168"/>
              <a:ext cx="720000" cy="720000"/>
            </a:xfrm>
            <a:prstGeom prst="rect">
              <a:avLst/>
            </a:prstGeom>
            <a:noFill/>
          </p:spPr>
        </p:pic>
        <p:pic>
          <p:nvPicPr>
            <p:cNvPr id="17" name="Picture 13" descr="Alimentación Saludable | Promoción de la salud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355976" y="4725144"/>
              <a:ext cx="1152128" cy="1152128"/>
            </a:xfrm>
            <a:prstGeom prst="rect">
              <a:avLst/>
            </a:prstGeom>
            <a:noFill/>
          </p:spPr>
        </p:pic>
        <p:pic>
          <p:nvPicPr>
            <p:cNvPr id="20" name="Picture 24" descr="Cuidado de la salud - Iconos gratis de médico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62746" y="4913585"/>
              <a:ext cx="852870" cy="81967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364088" y="1412776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70s (</a:t>
            </a:r>
            <a:r>
              <a:rPr lang="es-ES" sz="2400" dirty="0" err="1"/>
              <a:t>Pen</a:t>
            </a:r>
            <a:r>
              <a:rPr lang="es-ES" sz="2400" dirty="0"/>
              <a:t>. Ib.), 2000 (</a:t>
            </a:r>
            <a:r>
              <a:rPr lang="es-ES" sz="2400" dirty="0" err="1"/>
              <a:t>Cat</a:t>
            </a:r>
            <a:r>
              <a:rPr lang="es-ES" sz="2400" dirty="0"/>
              <a:t>)</a:t>
            </a:r>
          </a:p>
        </p:txBody>
      </p:sp>
      <p:pic>
        <p:nvPicPr>
          <p:cNvPr id="3" name="Picture 16" descr="Apuntar círculos concéntricos contorno i... | Free Icon #Freepik #freeicon  #bordo #remolino #circulos #objetivo | Vector, Iconos, Contor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412776"/>
            <a:ext cx="504056" cy="504056"/>
          </a:xfrm>
          <a:prstGeom prst="rect">
            <a:avLst/>
          </a:prstGeom>
          <a:noFill/>
        </p:spPr>
      </p:pic>
      <p:pic>
        <p:nvPicPr>
          <p:cNvPr id="4" name="Picture 20" descr="El planeta tierra | Icono Grat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060848"/>
            <a:ext cx="504056" cy="504056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5364088" y="212356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EEUU</a:t>
            </a:r>
          </a:p>
        </p:txBody>
      </p:sp>
      <p:pic>
        <p:nvPicPr>
          <p:cNvPr id="6" name="Picture 28" descr="Página 16 | Imágenes de Icono Puerta - Descarga gratuita en Freepi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780928"/>
            <a:ext cx="504056" cy="504056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5292080" y="2636912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Repoblacions</a:t>
            </a:r>
            <a:r>
              <a:rPr lang="es-ES" sz="2400" dirty="0"/>
              <a:t> (</a:t>
            </a:r>
            <a:r>
              <a:rPr lang="es-ES" sz="2400" dirty="0" err="1"/>
              <a:t>alimentació</a:t>
            </a:r>
            <a:r>
              <a:rPr lang="es-ES" sz="2400" dirty="0"/>
              <a:t>, pesca)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83568" y="3573016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dirty="0"/>
              <a:t>P. </a:t>
            </a:r>
            <a:r>
              <a:rPr lang="es-ES" sz="2000" i="1" dirty="0" err="1"/>
              <a:t>clarkii</a:t>
            </a:r>
            <a:r>
              <a:rPr lang="es-ES" sz="2000" i="1" dirty="0"/>
              <a:t> </a:t>
            </a:r>
            <a:r>
              <a:rPr lang="es-ES" sz="2000" dirty="0"/>
              <a:t>&amp;</a:t>
            </a:r>
            <a:r>
              <a:rPr lang="es-ES" sz="2000" i="1" dirty="0"/>
              <a:t> P. </a:t>
            </a:r>
            <a:r>
              <a:rPr lang="es-ES" sz="2000" i="1" dirty="0" err="1"/>
              <a:t>Leniusculus</a:t>
            </a:r>
            <a:endParaRPr lang="es-ES" sz="2000" i="1" dirty="0"/>
          </a:p>
          <a:p>
            <a:pPr algn="ctr"/>
            <a:r>
              <a:rPr lang="es-ES" sz="2000" dirty="0" err="1"/>
              <a:t>Crancs</a:t>
            </a:r>
            <a:r>
              <a:rPr lang="es-ES" sz="2000" dirty="0"/>
              <a:t> de </a:t>
            </a:r>
            <a:r>
              <a:rPr lang="es-ES" sz="2000" dirty="0" err="1"/>
              <a:t>riu</a:t>
            </a:r>
            <a:r>
              <a:rPr lang="es-ES" sz="2000" dirty="0"/>
              <a:t> </a:t>
            </a:r>
            <a:r>
              <a:rPr lang="es-ES" sz="2000" dirty="0" err="1"/>
              <a:t>americans</a:t>
            </a:r>
            <a:endParaRPr lang="es-ES" sz="2000" dirty="0"/>
          </a:p>
        </p:txBody>
      </p:sp>
      <p:sp>
        <p:nvSpPr>
          <p:cNvPr id="9" name="8 CuadroTexto"/>
          <p:cNvSpPr txBox="1"/>
          <p:nvPr/>
        </p:nvSpPr>
        <p:spPr>
          <a:xfrm>
            <a:off x="4067944" y="6165304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i="1" dirty="0"/>
              <a:t>P. </a:t>
            </a:r>
            <a:r>
              <a:rPr lang="es-ES" sz="1600" i="1" dirty="0" err="1"/>
              <a:t>clarkii</a:t>
            </a:r>
            <a:endParaRPr lang="es-ES" sz="1600" i="1" dirty="0"/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EEIs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a Catalunya: alguns exemples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</a:t>
            </a:r>
          </a:p>
        </p:txBody>
      </p:sp>
      <p:pic>
        <p:nvPicPr>
          <p:cNvPr id="88066" name="Picture 2" descr="Langostino Americano (Procambarus clarkii) · NaturaLista Mexic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196752"/>
            <a:ext cx="2208245" cy="1656184"/>
          </a:xfrm>
          <a:prstGeom prst="roundRect">
            <a:avLst/>
          </a:prstGeom>
          <a:noFill/>
        </p:spPr>
      </p:pic>
      <p:pic>
        <p:nvPicPr>
          <p:cNvPr id="88068" name="Picture 4" descr="Pacifastacus leniusculus - 5863 - Biodiversidad Virtual / Hábitats"/>
          <p:cNvPicPr>
            <a:picLocks noChangeAspect="1" noChangeArrowheads="1"/>
          </p:cNvPicPr>
          <p:nvPr/>
        </p:nvPicPr>
        <p:blipFill>
          <a:blip r:embed="rId6" cstate="print"/>
          <a:srcRect t="15486" b="7085"/>
          <a:stretch>
            <a:fillRect/>
          </a:stretch>
        </p:blipFill>
        <p:spPr bwMode="auto">
          <a:xfrm>
            <a:off x="1979712" y="2204864"/>
            <a:ext cx="2376264" cy="1235046"/>
          </a:xfrm>
          <a:prstGeom prst="roundRect">
            <a:avLst/>
          </a:prstGeom>
          <a:noFill/>
        </p:spPr>
      </p:pic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7" cstate="print"/>
          <a:srcRect l="28940" t="35375" r="45663" b="20750"/>
          <a:stretch>
            <a:fillRect/>
          </a:stretch>
        </p:blipFill>
        <p:spPr bwMode="auto">
          <a:xfrm>
            <a:off x="6588224" y="3933056"/>
            <a:ext cx="2381538" cy="2160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0" name="Picture 6"/>
          <p:cNvPicPr>
            <a:picLocks noChangeAspect="1" noChangeArrowheads="1"/>
          </p:cNvPicPr>
          <p:nvPr/>
        </p:nvPicPr>
        <p:blipFill>
          <a:blip r:embed="rId8" cstate="print"/>
          <a:srcRect l="46456" t="42125" r="28147" b="14001"/>
          <a:stretch>
            <a:fillRect/>
          </a:stretch>
        </p:blipFill>
        <p:spPr bwMode="auto">
          <a:xfrm>
            <a:off x="4139952" y="3933056"/>
            <a:ext cx="2381538" cy="2160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CuadroTexto"/>
          <p:cNvSpPr txBox="1"/>
          <p:nvPr/>
        </p:nvSpPr>
        <p:spPr>
          <a:xfrm>
            <a:off x="6516216" y="6186790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i="1" dirty="0"/>
              <a:t>P. </a:t>
            </a:r>
            <a:r>
              <a:rPr lang="es-ES" sz="1600" i="1" dirty="0" err="1"/>
              <a:t>leniusculus</a:t>
            </a:r>
            <a:endParaRPr lang="es-ES" sz="1600" i="1" dirty="0"/>
          </a:p>
        </p:txBody>
      </p:sp>
      <p:pic>
        <p:nvPicPr>
          <p:cNvPr id="18" name="Picture 12" descr="Ecosistema digital de aprendizaje | Mind Ma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5736" y="4941248"/>
            <a:ext cx="721120" cy="720000"/>
          </a:xfrm>
          <a:prstGeom prst="rect">
            <a:avLst/>
          </a:prstGeom>
          <a:noFill/>
        </p:spPr>
      </p:pic>
      <p:pic>
        <p:nvPicPr>
          <p:cNvPr id="19" name="Picture 6" descr="Estampado de pata de animal - Iconos gratis de animale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59632" y="4941248"/>
            <a:ext cx="720000" cy="720000"/>
          </a:xfrm>
          <a:prstGeom prst="rect">
            <a:avLst/>
          </a:prstGeom>
          <a:noFill/>
        </p:spPr>
      </p:pic>
      <p:pic>
        <p:nvPicPr>
          <p:cNvPr id="20" name="Picture 12" descr="La Muntada, Aula de natura, Refugi, Viticultura social i ecològic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7011" y="1340769"/>
            <a:ext cx="430573" cy="4320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364088" y="1412776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2004, </a:t>
            </a:r>
            <a:r>
              <a:rPr lang="es-ES" sz="2400" dirty="0" err="1"/>
              <a:t>Sant</a:t>
            </a:r>
            <a:r>
              <a:rPr lang="es-ES" sz="2400" dirty="0"/>
              <a:t> </a:t>
            </a:r>
            <a:r>
              <a:rPr lang="es-ES" sz="2400" dirty="0" err="1"/>
              <a:t>Cugat</a:t>
            </a:r>
            <a:endParaRPr lang="es-ES" sz="2400" dirty="0"/>
          </a:p>
        </p:txBody>
      </p:sp>
      <p:pic>
        <p:nvPicPr>
          <p:cNvPr id="3" name="Picture 16" descr="Apuntar círculos concéntricos contorno i... | Free Icon #Freepik #freeicon  #bordo #remolino #circulos #objetivo | Vector, Iconos, Contor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412776"/>
            <a:ext cx="504056" cy="504056"/>
          </a:xfrm>
          <a:prstGeom prst="rect">
            <a:avLst/>
          </a:prstGeom>
          <a:noFill/>
        </p:spPr>
      </p:pic>
      <p:pic>
        <p:nvPicPr>
          <p:cNvPr id="4" name="Picture 20" descr="El planeta tierra | Icono Grat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060848"/>
            <a:ext cx="504056" cy="504056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5364088" y="212356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SE </a:t>
            </a:r>
            <a:r>
              <a:rPr lang="es-ES" sz="2400" dirty="0" err="1"/>
              <a:t>Àsia</a:t>
            </a:r>
            <a:endParaRPr lang="es-ES" sz="2400" dirty="0"/>
          </a:p>
        </p:txBody>
      </p:sp>
      <p:pic>
        <p:nvPicPr>
          <p:cNvPr id="6" name="Picture 28" descr="Página 16 | Imágenes de Icono Puerta - Descarga gratuita en Freepi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780928"/>
            <a:ext cx="504056" cy="504056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5364088" y="284364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Accidental (</a:t>
            </a:r>
            <a:r>
              <a:rPr lang="es-ES" sz="2400" dirty="0" err="1"/>
              <a:t>polisó</a:t>
            </a:r>
            <a:r>
              <a:rPr lang="es-ES" sz="2400" dirty="0"/>
              <a:t>)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83568" y="3573016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dirty="0" err="1"/>
              <a:t>Aedes</a:t>
            </a:r>
            <a:r>
              <a:rPr lang="es-ES" sz="2000" i="1" dirty="0"/>
              <a:t> </a:t>
            </a:r>
            <a:r>
              <a:rPr lang="es-ES" sz="2000" i="1" dirty="0" err="1"/>
              <a:t>albopictus</a:t>
            </a:r>
            <a:endParaRPr lang="es-ES" sz="2000" i="1" dirty="0"/>
          </a:p>
          <a:p>
            <a:pPr algn="ctr"/>
            <a:r>
              <a:rPr lang="es-ES" sz="2000" dirty="0" err="1"/>
              <a:t>Mosquit</a:t>
            </a:r>
            <a:r>
              <a:rPr lang="es-ES" sz="2000" dirty="0"/>
              <a:t> tigre</a:t>
            </a: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EEIs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a Catalunya: alguns exemples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</a:t>
            </a:r>
          </a:p>
        </p:txBody>
      </p:sp>
      <p:pic>
        <p:nvPicPr>
          <p:cNvPr id="87042" name="Picture 2" descr="Aedes albopictus - Wikipedia, la enciclopedia libr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268760"/>
            <a:ext cx="3396238" cy="2304256"/>
          </a:xfrm>
          <a:prstGeom prst="roundRect">
            <a:avLst/>
          </a:prstGeom>
          <a:noFill/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6" cstate="print"/>
          <a:srcRect l="36319" t="43250" r="40647" b="11751"/>
          <a:stretch>
            <a:fillRect/>
          </a:stretch>
        </p:blipFill>
        <p:spPr bwMode="auto">
          <a:xfrm>
            <a:off x="4788024" y="3645024"/>
            <a:ext cx="2808312" cy="288032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Página 24 | Imágenes de Icono Enfado - Descarga gratuita en Freepi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7704" y="4945972"/>
            <a:ext cx="720000" cy="720000"/>
          </a:xfrm>
          <a:prstGeom prst="rect">
            <a:avLst/>
          </a:prstGeom>
          <a:noFill/>
        </p:spPr>
      </p:pic>
      <p:pic>
        <p:nvPicPr>
          <p:cNvPr id="14" name="Picture 24" descr="Cuidado de la salud - Iconos gratis de médic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4873964"/>
            <a:ext cx="864096" cy="859292"/>
          </a:xfrm>
          <a:prstGeom prst="rect">
            <a:avLst/>
          </a:prstGeom>
          <a:noFill/>
        </p:spPr>
      </p:pic>
      <p:pic>
        <p:nvPicPr>
          <p:cNvPr id="15" name="Picture 12" descr="La Muntada, Aula de natura, Refugi, Viticultura social i ecològic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5949280"/>
            <a:ext cx="648072" cy="650291"/>
          </a:xfrm>
          <a:prstGeom prst="rect">
            <a:avLst/>
          </a:prstGeom>
          <a:noFill/>
        </p:spPr>
      </p:pic>
      <p:pic>
        <p:nvPicPr>
          <p:cNvPr id="16" name="Picture 22" descr="Euro - Iconos gratis de negocio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43608" y="4941168"/>
            <a:ext cx="720000" cy="720000"/>
          </a:xfrm>
          <a:prstGeom prst="rect">
            <a:avLst/>
          </a:prstGeom>
          <a:noFill/>
        </p:spPr>
      </p:pic>
      <p:pic>
        <p:nvPicPr>
          <p:cNvPr id="17" name="Picture 6" descr="Estampado de pata de animal - Iconos gratis de animale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79912" y="5085184"/>
            <a:ext cx="360040" cy="346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364088" y="1412776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2012 </a:t>
            </a:r>
            <a:r>
              <a:rPr lang="es-ES" sz="2400" dirty="0" err="1"/>
              <a:t>Alt</a:t>
            </a:r>
            <a:r>
              <a:rPr lang="es-ES" sz="2400" dirty="0"/>
              <a:t> </a:t>
            </a:r>
            <a:r>
              <a:rPr lang="es-ES" sz="2400" dirty="0" err="1"/>
              <a:t>Empordà</a:t>
            </a:r>
            <a:endParaRPr lang="es-ES" sz="2400" dirty="0"/>
          </a:p>
        </p:txBody>
      </p:sp>
      <p:pic>
        <p:nvPicPr>
          <p:cNvPr id="3" name="Picture 16" descr="Apuntar círculos concéntricos contorno i... | Free Icon #Freepik #freeicon  #bordo #remolino #circulos #objetivo | Vector, Iconos, Contor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412776"/>
            <a:ext cx="504056" cy="504056"/>
          </a:xfrm>
          <a:prstGeom prst="rect">
            <a:avLst/>
          </a:prstGeom>
          <a:noFill/>
        </p:spPr>
      </p:pic>
      <p:pic>
        <p:nvPicPr>
          <p:cNvPr id="4" name="Picture 20" descr="El planeta tierra | Icono Grat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060848"/>
            <a:ext cx="504056" cy="504056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5364088" y="212356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SE </a:t>
            </a:r>
            <a:r>
              <a:rPr lang="es-ES" sz="2400" dirty="0" err="1"/>
              <a:t>Àsia</a:t>
            </a:r>
            <a:endParaRPr lang="es-ES" sz="2400" dirty="0"/>
          </a:p>
        </p:txBody>
      </p:sp>
      <p:pic>
        <p:nvPicPr>
          <p:cNvPr id="6" name="Picture 28" descr="Página 16 | Imágenes de Icono Puerta - Descarga gratuita en Freepi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780928"/>
            <a:ext cx="504056" cy="504056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5364088" y="2843644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Accidental (Origen: </a:t>
            </a:r>
            <a:r>
              <a:rPr lang="es-ES" sz="2400" dirty="0" err="1"/>
              <a:t>França</a:t>
            </a:r>
            <a:r>
              <a:rPr lang="es-ES" sz="2400" dirty="0"/>
              <a:t>)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83568" y="3573016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dirty="0" err="1"/>
              <a:t>Vespa</a:t>
            </a:r>
            <a:r>
              <a:rPr lang="es-ES" sz="2000" i="1" dirty="0"/>
              <a:t> </a:t>
            </a:r>
            <a:r>
              <a:rPr lang="es-ES" sz="2000" i="1" dirty="0" err="1"/>
              <a:t>velutina</a:t>
            </a:r>
            <a:endParaRPr lang="es-ES" sz="2000" i="1" dirty="0"/>
          </a:p>
          <a:p>
            <a:pPr algn="ctr"/>
            <a:r>
              <a:rPr lang="es-ES" sz="2000" dirty="0" err="1"/>
              <a:t>Vespa</a:t>
            </a:r>
            <a:r>
              <a:rPr lang="es-ES" sz="2000" dirty="0"/>
              <a:t> </a:t>
            </a:r>
            <a:r>
              <a:rPr lang="es-ES" sz="2000" dirty="0" err="1"/>
              <a:t>asiàtica</a:t>
            </a:r>
            <a:endParaRPr lang="es-ES" sz="2000" dirty="0"/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EEIs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a Catalunya: alguns exemples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</a:t>
            </a:r>
          </a:p>
        </p:txBody>
      </p:sp>
      <p:pic>
        <p:nvPicPr>
          <p:cNvPr id="86018" name="Picture 2" descr="Combatiendo la invasión de la Avispa Asiática (Vespa Velutina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196752"/>
            <a:ext cx="3384376" cy="2257267"/>
          </a:xfrm>
          <a:prstGeom prst="roundRect">
            <a:avLst/>
          </a:prstGeom>
          <a:noFill/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6" cstate="print"/>
          <a:srcRect l="39272" t="42125" r="35922" b="14001"/>
          <a:stretch>
            <a:fillRect/>
          </a:stretch>
        </p:blipFill>
        <p:spPr bwMode="auto">
          <a:xfrm>
            <a:off x="5076056" y="3645024"/>
            <a:ext cx="3024336" cy="280831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Página 24 | Imágenes de Icono Enfado - Descarga gratuita en Freepi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720" y="4945972"/>
            <a:ext cx="720000" cy="720000"/>
          </a:xfrm>
          <a:prstGeom prst="rect">
            <a:avLst/>
          </a:prstGeom>
          <a:noFill/>
        </p:spPr>
      </p:pic>
      <p:pic>
        <p:nvPicPr>
          <p:cNvPr id="14" name="Picture 24" descr="Cuidado de la salud - Iconos gratis de médic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6" y="4873964"/>
            <a:ext cx="864096" cy="859292"/>
          </a:xfrm>
          <a:prstGeom prst="rect">
            <a:avLst/>
          </a:prstGeom>
          <a:noFill/>
        </p:spPr>
      </p:pic>
      <p:pic>
        <p:nvPicPr>
          <p:cNvPr id="15" name="Picture 22" descr="Euro - Iconos gratis de negoci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87624" y="4941168"/>
            <a:ext cx="720000" cy="720000"/>
          </a:xfrm>
          <a:prstGeom prst="rect">
            <a:avLst/>
          </a:prstGeom>
          <a:noFill/>
        </p:spPr>
      </p:pic>
      <p:pic>
        <p:nvPicPr>
          <p:cNvPr id="19" name="Picture 6" descr="Estampado de pata de animal - Iconos gratis de animale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23928" y="4869160"/>
            <a:ext cx="810001" cy="778471"/>
          </a:xfrm>
          <a:prstGeom prst="rect">
            <a:avLst/>
          </a:prstGeom>
          <a:noFill/>
        </p:spPr>
      </p:pic>
      <p:pic>
        <p:nvPicPr>
          <p:cNvPr id="20" name="Picture 13" descr="Alimentación Saludable | Promoción de la salud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0" y="4725144"/>
            <a:ext cx="1080120" cy="1038077"/>
          </a:xfrm>
          <a:prstGeom prst="rect">
            <a:avLst/>
          </a:prstGeom>
          <a:noFill/>
        </p:spPr>
      </p:pic>
      <p:pic>
        <p:nvPicPr>
          <p:cNvPr id="21" name="Picture 12" descr="La Muntada, Aula de natura, Refugi, Viticultura social i ecològica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512" y="5949280"/>
            <a:ext cx="648072" cy="6502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 txBox="1">
            <a:spLocks/>
          </p:cNvSpPr>
          <p:nvPr/>
        </p:nvSpPr>
        <p:spPr>
          <a:xfrm>
            <a:off x="0" y="71439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DEFINICIONS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</a:t>
            </a:r>
          </a:p>
        </p:txBody>
      </p:sp>
      <p:grpSp>
        <p:nvGrpSpPr>
          <p:cNvPr id="23" name="22 Grupo"/>
          <p:cNvGrpSpPr/>
          <p:nvPr/>
        </p:nvGrpSpPr>
        <p:grpSpPr>
          <a:xfrm>
            <a:off x="285720" y="1576764"/>
            <a:ext cx="8510518" cy="657518"/>
            <a:chOff x="285720" y="1291012"/>
            <a:chExt cx="8510518" cy="657518"/>
          </a:xfrm>
        </p:grpSpPr>
        <p:sp>
          <p:nvSpPr>
            <p:cNvPr id="7" name="6 Rectángulo"/>
            <p:cNvSpPr/>
            <p:nvPr/>
          </p:nvSpPr>
          <p:spPr>
            <a:xfrm>
              <a:off x="285720" y="1291012"/>
              <a:ext cx="700092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0000"/>
                </a:lnSpc>
              </a:pPr>
              <a:r>
                <a:rPr lang="es-ES" b="1" dirty="0" err="1">
                  <a:solidFill>
                    <a:schemeClr val="accent3">
                      <a:lumMod val="50000"/>
                    </a:schemeClr>
                  </a:solidFill>
                  <a:latin typeface="Berlin Sans FB Demi"/>
                </a:rPr>
                <a:t>Espècie</a:t>
              </a:r>
              <a:r>
                <a:rPr lang="es-ES" b="1" dirty="0">
                  <a:solidFill>
                    <a:schemeClr val="accent3">
                      <a:lumMod val="50000"/>
                    </a:schemeClr>
                  </a:solidFill>
                  <a:latin typeface="Berlin Sans FB Demi"/>
                </a:rPr>
                <a:t> </a:t>
              </a:r>
              <a:r>
                <a:rPr lang="es-ES" b="1" dirty="0" err="1">
                  <a:solidFill>
                    <a:schemeClr val="accent3">
                      <a:lumMod val="50000"/>
                    </a:schemeClr>
                  </a:solidFill>
                  <a:latin typeface="Berlin Sans FB Demi"/>
                </a:rPr>
                <a:t>autòctona</a:t>
              </a:r>
              <a:r>
                <a:rPr lang="es-ES" b="1" dirty="0">
                  <a:solidFill>
                    <a:schemeClr val="accent3">
                      <a:lumMod val="50000"/>
                    </a:schemeClr>
                  </a:solidFill>
                  <a:latin typeface="Berlin Sans FB Demi"/>
                </a:rPr>
                <a:t> o nativa: </a:t>
              </a:r>
              <a:r>
                <a:rPr lang="es-ES" b="1" dirty="0">
                  <a:solidFill>
                    <a:schemeClr val="accent3">
                      <a:lumMod val="50000"/>
                    </a:schemeClr>
                  </a:solidFill>
                  <a:latin typeface="Bradley Hand ITC"/>
                </a:rPr>
                <a:t>Aquella </a:t>
              </a:r>
              <a:r>
                <a:rPr lang="es-ES" b="1" dirty="0" err="1">
                  <a:solidFill>
                    <a:schemeClr val="accent3">
                      <a:lumMod val="50000"/>
                    </a:schemeClr>
                  </a:solidFill>
                  <a:latin typeface="Bradley Hand ITC"/>
                </a:rPr>
                <a:t>existent</a:t>
              </a:r>
              <a:r>
                <a:rPr lang="es-ES" b="1" dirty="0">
                  <a:solidFill>
                    <a:schemeClr val="accent3">
                      <a:lumMod val="50000"/>
                    </a:schemeClr>
                  </a:solidFill>
                  <a:latin typeface="Bradley Hand ITC"/>
                </a:rPr>
                <a:t> </a:t>
              </a:r>
              <a:r>
                <a:rPr lang="es-ES" b="1" dirty="0" err="1">
                  <a:solidFill>
                    <a:schemeClr val="accent3">
                      <a:lumMod val="50000"/>
                    </a:schemeClr>
                  </a:solidFill>
                  <a:latin typeface="Bradley Hand ITC"/>
                </a:rPr>
                <a:t>dintre</a:t>
              </a:r>
              <a:r>
                <a:rPr lang="es-ES" b="1" dirty="0">
                  <a:solidFill>
                    <a:schemeClr val="accent3">
                      <a:lumMod val="50000"/>
                    </a:schemeClr>
                  </a:solidFill>
                  <a:latin typeface="Bradley Hand ITC"/>
                </a:rPr>
                <a:t> de la </a:t>
              </a:r>
              <a:r>
                <a:rPr lang="es-ES" b="1" dirty="0" err="1">
                  <a:solidFill>
                    <a:schemeClr val="accent3">
                      <a:lumMod val="50000"/>
                    </a:schemeClr>
                  </a:solidFill>
                  <a:latin typeface="Bradley Hand ITC"/>
                </a:rPr>
                <a:t>seva</a:t>
              </a:r>
              <a:r>
                <a:rPr lang="es-ES" b="1" dirty="0">
                  <a:solidFill>
                    <a:schemeClr val="accent3">
                      <a:lumMod val="50000"/>
                    </a:schemeClr>
                  </a:solidFill>
                  <a:latin typeface="Bradley Hand ITC"/>
                </a:rPr>
                <a:t> </a:t>
              </a:r>
              <a:r>
                <a:rPr lang="es-ES" b="1" dirty="0" err="1">
                  <a:solidFill>
                    <a:schemeClr val="accent3">
                      <a:lumMod val="50000"/>
                    </a:schemeClr>
                  </a:solidFill>
                  <a:latin typeface="Bradley Hand ITC"/>
                </a:rPr>
                <a:t>àrea</a:t>
              </a:r>
              <a:r>
                <a:rPr lang="es-ES" b="1" dirty="0">
                  <a:solidFill>
                    <a:schemeClr val="accent3">
                      <a:lumMod val="50000"/>
                    </a:schemeClr>
                  </a:solidFill>
                  <a:latin typeface="Bradley Hand ITC"/>
                </a:rPr>
                <a:t> de </a:t>
              </a:r>
              <a:r>
                <a:rPr lang="es-ES" b="1" dirty="0" err="1">
                  <a:solidFill>
                    <a:schemeClr val="accent3">
                      <a:lumMod val="50000"/>
                    </a:schemeClr>
                  </a:solidFill>
                  <a:latin typeface="Bradley Hand ITC"/>
                </a:rPr>
                <a:t>distribució</a:t>
              </a:r>
              <a:r>
                <a:rPr lang="es-ES" b="1" dirty="0">
                  <a:solidFill>
                    <a:schemeClr val="accent3">
                      <a:lumMod val="50000"/>
                    </a:schemeClr>
                  </a:solidFill>
                  <a:latin typeface="Bradley Hand ITC"/>
                </a:rPr>
                <a:t> i </a:t>
              </a:r>
              <a:r>
                <a:rPr lang="es-ES" b="1" dirty="0" err="1">
                  <a:solidFill>
                    <a:schemeClr val="accent3">
                      <a:lumMod val="50000"/>
                    </a:schemeClr>
                  </a:solidFill>
                  <a:latin typeface="Bradley Hand ITC"/>
                </a:rPr>
                <a:t>dispersió</a:t>
              </a:r>
              <a:r>
                <a:rPr lang="es-ES" b="1" dirty="0">
                  <a:solidFill>
                    <a:schemeClr val="accent3">
                      <a:lumMod val="50000"/>
                    </a:schemeClr>
                  </a:solidFill>
                  <a:latin typeface="Bradley Hand ITC"/>
                </a:rPr>
                <a:t> natural</a:t>
              </a:r>
              <a:endParaRPr lang="es-ES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pic>
          <p:nvPicPr>
            <p:cNvPr id="9" name="Picture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00958" y="1362450"/>
              <a:ext cx="1295280" cy="58608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5" name="24 Grupo"/>
          <p:cNvGrpSpPr/>
          <p:nvPr/>
        </p:nvGrpSpPr>
        <p:grpSpPr>
          <a:xfrm>
            <a:off x="285720" y="2728737"/>
            <a:ext cx="8242994" cy="1200329"/>
            <a:chOff x="285720" y="2338786"/>
            <a:chExt cx="8242994" cy="1200329"/>
          </a:xfrm>
        </p:grpSpPr>
        <p:sp>
          <p:nvSpPr>
            <p:cNvPr id="10" name="9 Rectángulo"/>
            <p:cNvSpPr/>
            <p:nvPr/>
          </p:nvSpPr>
          <p:spPr>
            <a:xfrm>
              <a:off x="285720" y="2338786"/>
              <a:ext cx="700092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0000"/>
                </a:lnSpc>
              </a:pPr>
              <a:r>
                <a:rPr lang="es-ES" b="1" dirty="0" err="1">
                  <a:solidFill>
                    <a:schemeClr val="accent6">
                      <a:lumMod val="75000"/>
                    </a:schemeClr>
                  </a:solidFill>
                  <a:latin typeface="Berlin Sans FB Demi"/>
                </a:rPr>
                <a:t>Espècie</a:t>
              </a:r>
              <a:r>
                <a:rPr lang="es-ES" b="1" dirty="0">
                  <a:solidFill>
                    <a:schemeClr val="accent6">
                      <a:lumMod val="75000"/>
                    </a:schemeClr>
                  </a:solidFill>
                  <a:latin typeface="Berlin Sans FB Demi"/>
                </a:rPr>
                <a:t> </a:t>
              </a:r>
              <a:r>
                <a:rPr lang="es-ES" b="1" dirty="0" err="1">
                  <a:solidFill>
                    <a:schemeClr val="accent6">
                      <a:lumMod val="75000"/>
                    </a:schemeClr>
                  </a:solidFill>
                  <a:latin typeface="Berlin Sans FB Demi"/>
                </a:rPr>
                <a:t>al·lòctona</a:t>
              </a:r>
              <a:r>
                <a:rPr lang="es-ES" b="1" dirty="0">
                  <a:solidFill>
                    <a:schemeClr val="accent6">
                      <a:lumMod val="75000"/>
                    </a:schemeClr>
                  </a:solidFill>
                  <a:latin typeface="Berlin Sans FB Demi"/>
                </a:rPr>
                <a:t> o </a:t>
              </a:r>
              <a:r>
                <a:rPr lang="es-ES" b="1" dirty="0" err="1">
                  <a:solidFill>
                    <a:schemeClr val="accent6">
                      <a:lumMod val="75000"/>
                    </a:schemeClr>
                  </a:solidFill>
                  <a:latin typeface="Berlin Sans FB Demi"/>
                </a:rPr>
                <a:t>exòtica</a:t>
              </a:r>
              <a:r>
                <a:rPr lang="es-ES" b="1" dirty="0">
                  <a:solidFill>
                    <a:schemeClr val="accent6">
                      <a:lumMod val="75000"/>
                    </a:schemeClr>
                  </a:solidFill>
                  <a:latin typeface="Berlin Sans FB Demi"/>
                </a:rPr>
                <a:t>: </a:t>
              </a:r>
              <a:r>
                <a:rPr lang="es-ES" b="1" dirty="0">
                  <a:solidFill>
                    <a:schemeClr val="accent6">
                      <a:lumMod val="75000"/>
                    </a:schemeClr>
                  </a:solidFill>
                  <a:latin typeface="Bradley Hand ITC"/>
                </a:rPr>
                <a:t>Aquella </a:t>
              </a:r>
              <a:r>
                <a:rPr lang="es-ES" b="1" dirty="0" err="1">
                  <a:solidFill>
                    <a:schemeClr val="accent6">
                      <a:lumMod val="75000"/>
                    </a:schemeClr>
                  </a:solidFill>
                  <a:latin typeface="Bradley Hand ITC"/>
                </a:rPr>
                <a:t>introduïda</a:t>
              </a:r>
              <a:r>
                <a:rPr lang="es-ES" b="1" dirty="0">
                  <a:solidFill>
                    <a:schemeClr val="accent6">
                      <a:lumMod val="75000"/>
                    </a:schemeClr>
                  </a:solidFill>
                  <a:latin typeface="Bradley Hand ITC"/>
                </a:rPr>
                <a:t> directa o </a:t>
              </a:r>
              <a:r>
                <a:rPr lang="es-ES" b="1" dirty="0" err="1">
                  <a:solidFill>
                    <a:schemeClr val="accent6">
                      <a:lumMod val="75000"/>
                    </a:schemeClr>
                  </a:solidFill>
                  <a:latin typeface="Bradley Hand ITC"/>
                </a:rPr>
                <a:t>indirectament</a:t>
              </a:r>
              <a:r>
                <a:rPr lang="es-ES" b="1" dirty="0">
                  <a:solidFill>
                    <a:schemeClr val="accent6">
                      <a:lumMod val="75000"/>
                    </a:schemeClr>
                  </a:solidFill>
                  <a:latin typeface="Bradley Hand ITC"/>
                </a:rPr>
                <a:t> per </a:t>
              </a:r>
              <a:r>
                <a:rPr lang="es-ES" b="1" dirty="0" err="1">
                  <a:solidFill>
                    <a:schemeClr val="accent6">
                      <a:lumMod val="75000"/>
                    </a:schemeClr>
                  </a:solidFill>
                  <a:latin typeface="Bradley Hand ITC"/>
                </a:rPr>
                <a:t>l’ésser</a:t>
              </a:r>
              <a:r>
                <a:rPr lang="es-ES" b="1" dirty="0">
                  <a:solidFill>
                    <a:schemeClr val="accent6">
                      <a:lumMod val="75000"/>
                    </a:schemeClr>
                  </a:solidFill>
                  <a:latin typeface="Bradley Hand ITC"/>
                </a:rPr>
                <a:t> </a:t>
              </a:r>
              <a:r>
                <a:rPr lang="es-ES" b="1" dirty="0" err="1">
                  <a:solidFill>
                    <a:schemeClr val="accent6">
                      <a:lumMod val="75000"/>
                    </a:schemeClr>
                  </a:solidFill>
                  <a:latin typeface="Bradley Hand ITC"/>
                </a:rPr>
                <a:t>humà</a:t>
              </a:r>
              <a:r>
                <a:rPr lang="es-ES" b="1" dirty="0">
                  <a:solidFill>
                    <a:schemeClr val="accent6">
                      <a:lumMod val="75000"/>
                    </a:schemeClr>
                  </a:solidFill>
                  <a:latin typeface="Bradley Hand ITC"/>
                </a:rPr>
                <a:t> </a:t>
              </a:r>
              <a:r>
                <a:rPr lang="es-ES" b="1" dirty="0" err="1">
                  <a:solidFill>
                    <a:schemeClr val="accent6">
                      <a:lumMod val="75000"/>
                    </a:schemeClr>
                  </a:solidFill>
                  <a:latin typeface="Bradley Hand ITC"/>
                </a:rPr>
                <a:t>fora</a:t>
              </a:r>
              <a:r>
                <a:rPr lang="es-ES" b="1" dirty="0">
                  <a:solidFill>
                    <a:schemeClr val="accent6">
                      <a:lumMod val="75000"/>
                    </a:schemeClr>
                  </a:solidFill>
                  <a:latin typeface="Bradley Hand ITC"/>
                </a:rPr>
                <a:t> de la </a:t>
              </a:r>
              <a:r>
                <a:rPr lang="es-ES" b="1" dirty="0" err="1">
                  <a:solidFill>
                    <a:schemeClr val="accent6">
                      <a:lumMod val="75000"/>
                    </a:schemeClr>
                  </a:solidFill>
                  <a:latin typeface="Bradley Hand ITC"/>
                </a:rPr>
                <a:t>seva</a:t>
              </a:r>
              <a:r>
                <a:rPr lang="es-ES" b="1" dirty="0">
                  <a:solidFill>
                    <a:schemeClr val="accent6">
                      <a:lumMod val="75000"/>
                    </a:schemeClr>
                  </a:solidFill>
                  <a:latin typeface="Bradley Hand ITC"/>
                </a:rPr>
                <a:t> </a:t>
              </a:r>
              <a:r>
                <a:rPr lang="es-ES" b="1" dirty="0" err="1">
                  <a:solidFill>
                    <a:schemeClr val="accent6">
                      <a:lumMod val="75000"/>
                    </a:schemeClr>
                  </a:solidFill>
                  <a:latin typeface="Bradley Hand ITC"/>
                </a:rPr>
                <a:t>àrea</a:t>
              </a:r>
              <a:r>
                <a:rPr lang="es-ES" b="1" dirty="0">
                  <a:solidFill>
                    <a:schemeClr val="accent6">
                      <a:lumMod val="75000"/>
                    </a:schemeClr>
                  </a:solidFill>
                  <a:latin typeface="Bradley Hand ITC"/>
                </a:rPr>
                <a:t> natural de </a:t>
              </a:r>
              <a:r>
                <a:rPr lang="es-ES" b="1" dirty="0" err="1">
                  <a:solidFill>
                    <a:schemeClr val="accent6">
                      <a:lumMod val="75000"/>
                    </a:schemeClr>
                  </a:solidFill>
                  <a:latin typeface="Bradley Hand ITC"/>
                </a:rPr>
                <a:t>distribució</a:t>
              </a:r>
              <a:r>
                <a:rPr lang="es-ES" b="1" dirty="0">
                  <a:solidFill>
                    <a:schemeClr val="accent6">
                      <a:lumMod val="75000"/>
                    </a:schemeClr>
                  </a:solidFill>
                  <a:latin typeface="Bradley Hand ITC"/>
                </a:rPr>
                <a:t> i </a:t>
              </a:r>
              <a:r>
                <a:rPr lang="es-ES" b="1" dirty="0" err="1">
                  <a:solidFill>
                    <a:schemeClr val="accent6">
                      <a:lumMod val="75000"/>
                    </a:schemeClr>
                  </a:solidFill>
                  <a:latin typeface="Bradley Hand ITC"/>
                </a:rPr>
                <a:t>dispersió</a:t>
              </a:r>
              <a:r>
                <a:rPr lang="es-ES" b="1" dirty="0">
                  <a:solidFill>
                    <a:schemeClr val="accent6">
                      <a:lumMod val="75000"/>
                    </a:schemeClr>
                  </a:solidFill>
                  <a:latin typeface="Bradley Hand ITC"/>
                </a:rPr>
                <a:t> (</a:t>
              </a:r>
              <a:r>
                <a:rPr lang="es-ES" b="1" dirty="0" err="1">
                  <a:solidFill>
                    <a:schemeClr val="accent6">
                      <a:lumMod val="75000"/>
                    </a:schemeClr>
                  </a:solidFill>
                  <a:latin typeface="Bradley Hand ITC"/>
                </a:rPr>
                <a:t>incloses</a:t>
              </a:r>
              <a:r>
                <a:rPr lang="es-ES" b="1" dirty="0">
                  <a:solidFill>
                    <a:schemeClr val="accent6">
                      <a:lumMod val="75000"/>
                    </a:schemeClr>
                  </a:solidFill>
                  <a:latin typeface="Bradley Hand ITC"/>
                </a:rPr>
                <a:t> </a:t>
              </a:r>
              <a:r>
                <a:rPr lang="es-ES" b="1" dirty="0" err="1">
                  <a:solidFill>
                    <a:schemeClr val="accent6">
                      <a:lumMod val="75000"/>
                    </a:schemeClr>
                  </a:solidFill>
                  <a:latin typeface="Bradley Hand ITC"/>
                </a:rPr>
                <a:t>parts</a:t>
              </a:r>
              <a:r>
                <a:rPr lang="es-ES" b="1" dirty="0">
                  <a:solidFill>
                    <a:schemeClr val="accent6">
                      <a:lumMod val="75000"/>
                    </a:schemeClr>
                  </a:solidFill>
                  <a:latin typeface="Bradley Hand ITC"/>
                </a:rPr>
                <a:t>, </a:t>
              </a:r>
              <a:r>
                <a:rPr lang="es-ES" b="1" dirty="0" err="1">
                  <a:solidFill>
                    <a:schemeClr val="accent6">
                      <a:lumMod val="75000"/>
                    </a:schemeClr>
                  </a:solidFill>
                  <a:latin typeface="Bradley Hand ITC"/>
                </a:rPr>
                <a:t>ous</a:t>
              </a:r>
              <a:r>
                <a:rPr lang="es-ES" b="1" dirty="0">
                  <a:solidFill>
                    <a:schemeClr val="accent6">
                      <a:lumMod val="75000"/>
                    </a:schemeClr>
                  </a:solidFill>
                  <a:latin typeface="Bradley Hand ITC"/>
                </a:rPr>
                <a:t>, </a:t>
              </a:r>
              <a:r>
                <a:rPr lang="es-ES" b="1" dirty="0" err="1">
                  <a:solidFill>
                    <a:schemeClr val="accent6">
                      <a:lumMod val="75000"/>
                    </a:schemeClr>
                  </a:solidFill>
                  <a:latin typeface="Bradley Hand ITC"/>
                </a:rPr>
                <a:t>gamets</a:t>
              </a:r>
              <a:r>
                <a:rPr lang="es-ES" b="1" dirty="0">
                  <a:solidFill>
                    <a:schemeClr val="accent6">
                      <a:lumMod val="75000"/>
                    </a:schemeClr>
                  </a:solidFill>
                  <a:latin typeface="Bradley Hand ITC"/>
                </a:rPr>
                <a:t>, </a:t>
              </a:r>
              <a:r>
                <a:rPr lang="es-ES" b="1" dirty="0" err="1">
                  <a:solidFill>
                    <a:schemeClr val="accent6">
                      <a:lumMod val="75000"/>
                    </a:schemeClr>
                  </a:solidFill>
                  <a:latin typeface="Bradley Hand ITC"/>
                </a:rPr>
                <a:t>propàguls</a:t>
              </a:r>
              <a:r>
                <a:rPr lang="es-ES" b="1" dirty="0">
                  <a:solidFill>
                    <a:schemeClr val="accent6">
                      <a:lumMod val="75000"/>
                    </a:schemeClr>
                  </a:solidFill>
                  <a:latin typeface="Bradley Hand ITC"/>
                </a:rPr>
                <a:t>… que </a:t>
              </a:r>
              <a:r>
                <a:rPr lang="es-ES" b="1" dirty="0" err="1">
                  <a:solidFill>
                    <a:schemeClr val="accent6">
                      <a:lumMod val="75000"/>
                    </a:schemeClr>
                  </a:solidFill>
                  <a:latin typeface="Bradley Hand ITC"/>
                </a:rPr>
                <a:t>puguessin</a:t>
              </a:r>
              <a:r>
                <a:rPr lang="es-ES" b="1" dirty="0">
                  <a:solidFill>
                    <a:schemeClr val="accent6">
                      <a:lumMod val="75000"/>
                    </a:schemeClr>
                  </a:solidFill>
                  <a:latin typeface="Bradley Hand ITC"/>
                </a:rPr>
                <a:t> </a:t>
              </a:r>
              <a:r>
                <a:rPr lang="es-ES" b="1" dirty="0" err="1">
                  <a:solidFill>
                    <a:schemeClr val="accent6">
                      <a:lumMod val="75000"/>
                    </a:schemeClr>
                  </a:solidFill>
                  <a:latin typeface="Bradley Hand ITC"/>
                </a:rPr>
                <a:t>sobreviure</a:t>
              </a:r>
              <a:r>
                <a:rPr lang="es-ES" b="1" dirty="0">
                  <a:solidFill>
                    <a:schemeClr val="accent6">
                      <a:lumMod val="75000"/>
                    </a:schemeClr>
                  </a:solidFill>
                  <a:latin typeface="Bradley Hand ITC"/>
                </a:rPr>
                <a:t> i </a:t>
              </a:r>
              <a:r>
                <a:rPr lang="es-ES" b="1" dirty="0" err="1">
                  <a:solidFill>
                    <a:schemeClr val="accent6">
                      <a:lumMod val="75000"/>
                    </a:schemeClr>
                  </a:solidFill>
                  <a:latin typeface="Bradley Hand ITC"/>
                </a:rPr>
                <a:t>reproduïr</a:t>
              </a:r>
              <a:r>
                <a:rPr lang="es-ES" b="1" dirty="0">
                  <a:solidFill>
                    <a:schemeClr val="accent6">
                      <a:lumMod val="75000"/>
                    </a:schemeClr>
                  </a:solidFill>
                  <a:latin typeface="Bradley Hand ITC"/>
                </a:rPr>
                <a:t>-se)</a:t>
              </a:r>
              <a:endParaRPr lang="es-E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pic>
          <p:nvPicPr>
            <p:cNvPr id="11" name="Picture 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43834" y="2553100"/>
              <a:ext cx="884880" cy="74808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6" name="25 Grupo"/>
          <p:cNvGrpSpPr/>
          <p:nvPr/>
        </p:nvGrpSpPr>
        <p:grpSpPr>
          <a:xfrm>
            <a:off x="214282" y="4228935"/>
            <a:ext cx="8786874" cy="1414643"/>
            <a:chOff x="214282" y="3286124"/>
            <a:chExt cx="8786874" cy="1414643"/>
          </a:xfrm>
        </p:grpSpPr>
        <p:sp>
          <p:nvSpPr>
            <p:cNvPr id="12" name="11 Rectángulo"/>
            <p:cNvSpPr/>
            <p:nvPr/>
          </p:nvSpPr>
          <p:spPr>
            <a:xfrm>
              <a:off x="214282" y="3500438"/>
              <a:ext cx="700092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0000"/>
                </a:lnSpc>
              </a:pPr>
              <a:r>
                <a:rPr lang="es-ES" b="1" dirty="0" err="1">
                  <a:solidFill>
                    <a:srgbClr val="FF0000"/>
                  </a:solidFill>
                  <a:latin typeface="Berlin Sans FB Demi"/>
                </a:rPr>
                <a:t>Espècie</a:t>
              </a:r>
              <a:r>
                <a:rPr lang="es-ES" b="1" dirty="0">
                  <a:solidFill>
                    <a:srgbClr val="FF0000"/>
                  </a:solidFill>
                  <a:latin typeface="Berlin Sans FB Demi"/>
                </a:rPr>
                <a:t> </a:t>
              </a:r>
              <a:r>
                <a:rPr lang="es-ES" b="1" dirty="0" err="1">
                  <a:solidFill>
                    <a:srgbClr val="FF0000"/>
                  </a:solidFill>
                  <a:latin typeface="Berlin Sans FB Demi"/>
                </a:rPr>
                <a:t>exòtica</a:t>
              </a:r>
              <a:r>
                <a:rPr lang="es-ES" b="1" dirty="0">
                  <a:solidFill>
                    <a:srgbClr val="FF0000"/>
                  </a:solidFill>
                  <a:latin typeface="Berlin Sans FB Demi"/>
                </a:rPr>
                <a:t> invasora (EEI): </a:t>
              </a:r>
              <a:r>
                <a:rPr lang="es-ES" b="1" dirty="0" err="1">
                  <a:solidFill>
                    <a:srgbClr val="FF0000"/>
                  </a:solidFill>
                  <a:latin typeface="Bradley Hand ITC"/>
                </a:rPr>
                <a:t>Espècie</a:t>
              </a:r>
              <a:r>
                <a:rPr lang="es-ES" b="1" dirty="0">
                  <a:solidFill>
                    <a:srgbClr val="FF0000"/>
                  </a:solidFill>
                  <a:latin typeface="Bradley Hand ITC"/>
                </a:rPr>
                <a:t> </a:t>
              </a:r>
              <a:r>
                <a:rPr lang="es-ES" b="1" dirty="0" err="1">
                  <a:solidFill>
                    <a:srgbClr val="FF0000"/>
                  </a:solidFill>
                  <a:latin typeface="Bradley Hand ITC"/>
                </a:rPr>
                <a:t>exòtica</a:t>
              </a:r>
              <a:r>
                <a:rPr lang="es-ES" b="1" dirty="0">
                  <a:solidFill>
                    <a:srgbClr val="FF0000"/>
                  </a:solidFill>
                  <a:latin typeface="Bradley Hand ITC"/>
                </a:rPr>
                <a:t> que </a:t>
              </a:r>
              <a:r>
                <a:rPr lang="es-ES" b="1" dirty="0" err="1">
                  <a:solidFill>
                    <a:srgbClr val="FF0000"/>
                  </a:solidFill>
                  <a:latin typeface="Bradley Hand ITC"/>
                </a:rPr>
                <a:t>s’estableix</a:t>
              </a:r>
              <a:r>
                <a:rPr lang="es-ES" b="1" dirty="0">
                  <a:solidFill>
                    <a:srgbClr val="FF0000"/>
                  </a:solidFill>
                  <a:latin typeface="Bradley Hand ITC"/>
                </a:rPr>
                <a:t> en un </a:t>
              </a:r>
              <a:r>
                <a:rPr lang="es-ES" b="1" dirty="0" err="1">
                  <a:solidFill>
                    <a:srgbClr val="FF0000"/>
                  </a:solidFill>
                  <a:latin typeface="Bradley Hand ITC"/>
                </a:rPr>
                <a:t>hàbitat</a:t>
              </a:r>
              <a:r>
                <a:rPr lang="es-ES" b="1" dirty="0">
                  <a:solidFill>
                    <a:srgbClr val="FF0000"/>
                  </a:solidFill>
                  <a:latin typeface="Bradley Hand ITC"/>
                </a:rPr>
                <a:t> natural i que </a:t>
              </a:r>
              <a:r>
                <a:rPr lang="es-ES" b="1" dirty="0" err="1">
                  <a:solidFill>
                    <a:srgbClr val="FF0000"/>
                  </a:solidFill>
                  <a:latin typeface="Bradley Hand ITC"/>
                </a:rPr>
                <a:t>és</a:t>
              </a:r>
              <a:r>
                <a:rPr lang="es-ES" b="1" dirty="0">
                  <a:solidFill>
                    <a:srgbClr val="FF0000"/>
                  </a:solidFill>
                  <a:latin typeface="Bradley Hand ITC"/>
                </a:rPr>
                <a:t> un </a:t>
              </a:r>
              <a:r>
                <a:rPr lang="es-ES" b="1" dirty="0" err="1">
                  <a:solidFill>
                    <a:srgbClr val="FF0000"/>
                  </a:solidFill>
                  <a:latin typeface="Bradley Hand ITC"/>
                </a:rPr>
                <a:t>agent</a:t>
              </a:r>
              <a:r>
                <a:rPr lang="es-ES" b="1" dirty="0">
                  <a:solidFill>
                    <a:srgbClr val="FF0000"/>
                  </a:solidFill>
                  <a:latin typeface="Bradley Hand ITC"/>
                </a:rPr>
                <a:t> de </a:t>
              </a:r>
              <a:r>
                <a:rPr lang="es-ES" b="1" dirty="0" err="1">
                  <a:solidFill>
                    <a:srgbClr val="FF0000"/>
                  </a:solidFill>
                  <a:latin typeface="Bradley Hand ITC"/>
                </a:rPr>
                <a:t>canvi</a:t>
              </a:r>
              <a:r>
                <a:rPr lang="es-ES" b="1" dirty="0">
                  <a:solidFill>
                    <a:srgbClr val="FF0000"/>
                  </a:solidFill>
                  <a:latin typeface="Bradley Hand ITC"/>
                </a:rPr>
                <a:t> i </a:t>
              </a:r>
              <a:r>
                <a:rPr lang="es-ES" b="1" dirty="0" err="1">
                  <a:solidFill>
                    <a:srgbClr val="FF0000"/>
                  </a:solidFill>
                  <a:latin typeface="Bradley Hand ITC"/>
                </a:rPr>
                <a:t>amenaça</a:t>
              </a:r>
              <a:r>
                <a:rPr lang="es-ES" b="1" dirty="0">
                  <a:solidFill>
                    <a:srgbClr val="FF0000"/>
                  </a:solidFill>
                  <a:latin typeface="Bradley Hand ITC"/>
                </a:rPr>
                <a:t> per a la </a:t>
              </a:r>
              <a:r>
                <a:rPr lang="es-ES" b="1" dirty="0" err="1">
                  <a:solidFill>
                    <a:srgbClr val="FF0000"/>
                  </a:solidFill>
                  <a:latin typeface="Bradley Hand ITC"/>
                </a:rPr>
                <a:t>diversitat</a:t>
              </a:r>
              <a:r>
                <a:rPr lang="es-ES" b="1" dirty="0">
                  <a:solidFill>
                    <a:srgbClr val="FF0000"/>
                  </a:solidFill>
                  <a:latin typeface="Bradley Hand ITC"/>
                </a:rPr>
                <a:t> </a:t>
              </a:r>
              <a:r>
                <a:rPr lang="es-ES" b="1" dirty="0" err="1">
                  <a:solidFill>
                    <a:srgbClr val="FF0000"/>
                  </a:solidFill>
                  <a:latin typeface="Bradley Hand ITC"/>
                </a:rPr>
                <a:t>biològica</a:t>
              </a:r>
              <a:r>
                <a:rPr lang="es-ES" b="1" dirty="0">
                  <a:solidFill>
                    <a:srgbClr val="FF0000"/>
                  </a:solidFill>
                  <a:latin typeface="Bradley Hand ITC"/>
                </a:rPr>
                <a:t> nativa, </a:t>
              </a:r>
              <a:r>
                <a:rPr lang="es-ES" b="1" dirty="0" err="1">
                  <a:solidFill>
                    <a:srgbClr val="FF0000"/>
                  </a:solidFill>
                  <a:latin typeface="Bradley Hand ITC"/>
                </a:rPr>
                <a:t>pel</a:t>
              </a:r>
              <a:r>
                <a:rPr lang="es-ES" b="1" dirty="0">
                  <a:solidFill>
                    <a:srgbClr val="FF0000"/>
                  </a:solidFill>
                  <a:latin typeface="Bradley Hand ITC"/>
                </a:rPr>
                <a:t> </a:t>
              </a:r>
              <a:r>
                <a:rPr lang="es-ES" b="1" dirty="0" err="1">
                  <a:solidFill>
                    <a:srgbClr val="FF0000"/>
                  </a:solidFill>
                  <a:latin typeface="Bradley Hand ITC"/>
                </a:rPr>
                <a:t>seu</a:t>
              </a:r>
              <a:r>
                <a:rPr lang="es-ES" b="1" dirty="0">
                  <a:solidFill>
                    <a:srgbClr val="FF0000"/>
                  </a:solidFill>
                  <a:latin typeface="Bradley Hand ITC"/>
                </a:rPr>
                <a:t> </a:t>
              </a:r>
              <a:r>
                <a:rPr lang="es-ES" b="1" dirty="0" err="1">
                  <a:solidFill>
                    <a:srgbClr val="FF0000"/>
                  </a:solidFill>
                  <a:latin typeface="Bradley Hand ITC"/>
                </a:rPr>
                <a:t>comportament</a:t>
              </a:r>
              <a:r>
                <a:rPr lang="es-ES" b="1" dirty="0">
                  <a:solidFill>
                    <a:srgbClr val="FF0000"/>
                  </a:solidFill>
                  <a:latin typeface="Bradley Hand ITC"/>
                </a:rPr>
                <a:t> invasor o </a:t>
              </a:r>
              <a:r>
                <a:rPr lang="es-ES" b="1" dirty="0" err="1">
                  <a:solidFill>
                    <a:srgbClr val="FF0000"/>
                  </a:solidFill>
                  <a:latin typeface="Bradley Hand ITC"/>
                </a:rPr>
                <a:t>pel</a:t>
              </a:r>
              <a:r>
                <a:rPr lang="es-ES" b="1" dirty="0">
                  <a:solidFill>
                    <a:srgbClr val="FF0000"/>
                  </a:solidFill>
                  <a:latin typeface="Bradley Hand ITC"/>
                </a:rPr>
                <a:t> </a:t>
              </a:r>
              <a:r>
                <a:rPr lang="es-ES" b="1" dirty="0" err="1">
                  <a:solidFill>
                    <a:srgbClr val="FF0000"/>
                  </a:solidFill>
                  <a:latin typeface="Bradley Hand ITC"/>
                </a:rPr>
                <a:t>risc</a:t>
              </a:r>
              <a:r>
                <a:rPr lang="es-ES" b="1" dirty="0">
                  <a:solidFill>
                    <a:srgbClr val="FF0000"/>
                  </a:solidFill>
                  <a:latin typeface="Bradley Hand ITC"/>
                </a:rPr>
                <a:t> de </a:t>
              </a:r>
              <a:r>
                <a:rPr lang="es-ES" b="1" dirty="0" err="1">
                  <a:solidFill>
                    <a:srgbClr val="FF0000"/>
                  </a:solidFill>
                  <a:latin typeface="Bradley Hand ITC"/>
                </a:rPr>
                <a:t>contaminació</a:t>
              </a:r>
              <a:r>
                <a:rPr lang="es-ES" b="1" dirty="0">
                  <a:solidFill>
                    <a:srgbClr val="FF0000"/>
                  </a:solidFill>
                  <a:latin typeface="Bradley Hand ITC"/>
                </a:rPr>
                <a:t> </a:t>
              </a:r>
              <a:r>
                <a:rPr lang="es-ES" b="1" dirty="0" err="1">
                  <a:solidFill>
                    <a:srgbClr val="FF0000"/>
                  </a:solidFill>
                  <a:latin typeface="Bradley Hand ITC"/>
                </a:rPr>
                <a:t>genètica</a:t>
              </a:r>
              <a:r>
                <a:rPr lang="es-ES" b="1" dirty="0">
                  <a:solidFill>
                    <a:srgbClr val="FF0000"/>
                  </a:solidFill>
                  <a:latin typeface="Bradley Hand ITC"/>
                </a:rPr>
                <a:t>.</a:t>
              </a:r>
              <a:endParaRPr lang="es-ES" dirty="0"/>
            </a:p>
          </p:txBody>
        </p:sp>
        <p:pic>
          <p:nvPicPr>
            <p:cNvPr id="13" name="Picture 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12244" y="3355964"/>
              <a:ext cx="884880" cy="7480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86644" y="3499964"/>
              <a:ext cx="884880" cy="7480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02284" y="3286124"/>
              <a:ext cx="884880" cy="7480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48644" y="3660884"/>
              <a:ext cx="884880" cy="7480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32964" y="3847724"/>
              <a:ext cx="884880" cy="7480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67484" y="3435524"/>
              <a:ext cx="884880" cy="7480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16276" y="3857628"/>
              <a:ext cx="884880" cy="74808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2" name="CustomShape 8"/>
          <p:cNvSpPr/>
          <p:nvPr/>
        </p:nvSpPr>
        <p:spPr>
          <a:xfrm>
            <a:off x="214282" y="6087466"/>
            <a:ext cx="8423280" cy="699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s-ES" sz="2000" b="1" dirty="0">
                <a:solidFill>
                  <a:srgbClr val="000000"/>
                </a:solidFill>
                <a:latin typeface="Bradley Hand ITC"/>
              </a:rPr>
              <a:t>Les </a:t>
            </a:r>
            <a:r>
              <a:rPr lang="es-ES" sz="2000" b="1" dirty="0" err="1">
                <a:solidFill>
                  <a:srgbClr val="FF0000"/>
                </a:solidFill>
                <a:latin typeface="Berlin Sans FB Demi"/>
              </a:rPr>
              <a:t>invasions</a:t>
            </a:r>
            <a:r>
              <a:rPr lang="es-ES" sz="2000" b="1" dirty="0">
                <a:solidFill>
                  <a:srgbClr val="FF0000"/>
                </a:solidFill>
                <a:latin typeface="Berlin Sans FB Demi"/>
              </a:rPr>
              <a:t> </a:t>
            </a:r>
            <a:r>
              <a:rPr lang="es-ES" sz="2000" b="1" dirty="0" err="1">
                <a:solidFill>
                  <a:srgbClr val="FF0000"/>
                </a:solidFill>
                <a:latin typeface="Berlin Sans FB Demi"/>
              </a:rPr>
              <a:t>biològiques</a:t>
            </a:r>
            <a:r>
              <a:rPr lang="es-ES" sz="2000" b="1" dirty="0">
                <a:solidFill>
                  <a:srgbClr val="000000"/>
                </a:solidFill>
                <a:latin typeface="Berlin Sans FB Demi"/>
              </a:rPr>
              <a:t> </a:t>
            </a:r>
            <a:r>
              <a:rPr lang="es-ES" sz="2000" b="1" dirty="0" err="1">
                <a:solidFill>
                  <a:srgbClr val="000000"/>
                </a:solidFill>
                <a:latin typeface="Bradley Hand ITC"/>
              </a:rPr>
              <a:t>són</a:t>
            </a:r>
            <a:r>
              <a:rPr lang="es-ES" sz="2000" b="1" dirty="0">
                <a:solidFill>
                  <a:srgbClr val="000000"/>
                </a:solidFill>
                <a:latin typeface="Bradley Hand ITC"/>
              </a:rPr>
              <a:t> la   </a:t>
            </a:r>
            <a:r>
              <a:rPr lang="es-ES" sz="2000" b="1" dirty="0" err="1">
                <a:solidFill>
                  <a:srgbClr val="000000"/>
                </a:solidFill>
                <a:latin typeface="Bradley Hand ITC"/>
              </a:rPr>
              <a:t>proliferació</a:t>
            </a:r>
            <a:r>
              <a:rPr lang="es-ES" sz="2000" b="1" dirty="0">
                <a:solidFill>
                  <a:srgbClr val="000000"/>
                </a:solidFill>
                <a:latin typeface="Bradley Hand ITC"/>
              </a:rPr>
              <a:t> de les </a:t>
            </a:r>
            <a:r>
              <a:rPr lang="es-ES" sz="2000" b="1" dirty="0" err="1">
                <a:solidFill>
                  <a:srgbClr val="000000"/>
                </a:solidFill>
                <a:latin typeface="Bradley Hand ITC"/>
              </a:rPr>
              <a:t>espècies</a:t>
            </a:r>
            <a:r>
              <a:rPr lang="es-ES" sz="2000" b="1" dirty="0">
                <a:solidFill>
                  <a:srgbClr val="000000"/>
                </a:solidFill>
                <a:latin typeface="Bradley Hand ITC"/>
              </a:rPr>
              <a:t> invasores. </a:t>
            </a:r>
            <a:endParaRPr/>
          </a:p>
        </p:txBody>
      </p:sp>
      <p:sp>
        <p:nvSpPr>
          <p:cNvPr id="27" name="1 Título"/>
          <p:cNvSpPr txBox="1">
            <a:spLocks/>
          </p:cNvSpPr>
          <p:nvPr/>
        </p:nvSpPr>
        <p:spPr>
          <a:xfrm>
            <a:off x="1285852" y="785819"/>
            <a:ext cx="6572296" cy="642917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algn="ctr"/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349C3E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BOE</a:t>
            </a:r>
            <a:r>
              <a:rPr kumimoji="0" lang="ca-ES" sz="4800" b="1" i="0" u="none" strike="noStrike" kern="1200" cap="none" spc="0" normalizeH="0" noProof="0" dirty="0">
                <a:ln>
                  <a:noFill/>
                </a:ln>
                <a:solidFill>
                  <a:srgbClr val="349C3E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</a:t>
            </a:r>
            <a:r>
              <a:rPr lang="es-ES" sz="4800" dirty="0">
                <a:solidFill>
                  <a:srgbClr val="349C3E"/>
                </a:solidFill>
              </a:rPr>
              <a:t> </a:t>
            </a:r>
            <a:r>
              <a:rPr lang="es-ES" sz="4800" i="1" dirty="0">
                <a:solidFill>
                  <a:srgbClr val="349C3E"/>
                </a:solidFill>
              </a:rPr>
              <a:t>Real Decreto 630/2013, de 2 de agosto, por el que se regula el Catálogo español de especies exóticas invasoras.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349C3E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364088" y="1412776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&lt; 1913 (CAT)</a:t>
            </a:r>
          </a:p>
        </p:txBody>
      </p:sp>
      <p:pic>
        <p:nvPicPr>
          <p:cNvPr id="3" name="Picture 16" descr="Apuntar círculos concéntricos contorno i... | Free Icon #Freepik #freeicon  #bordo #remolino #circulos #objetivo | Vector, Iconos, Contor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412776"/>
            <a:ext cx="504056" cy="504056"/>
          </a:xfrm>
          <a:prstGeom prst="rect">
            <a:avLst/>
          </a:prstGeom>
          <a:noFill/>
        </p:spPr>
      </p:pic>
      <p:pic>
        <p:nvPicPr>
          <p:cNvPr id="4" name="Picture 20" descr="El planeta tierra | Icono Grat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060848"/>
            <a:ext cx="504056" cy="504056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5364088" y="212356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Europa central</a:t>
            </a:r>
          </a:p>
        </p:txBody>
      </p:sp>
      <p:pic>
        <p:nvPicPr>
          <p:cNvPr id="6" name="Picture 28" descr="Página 16 | Imágenes de Icono Puerta - Descarga gratuita en Freepi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780928"/>
            <a:ext cx="504056" cy="504056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5364088" y="284364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Intencionat</a:t>
            </a:r>
            <a:r>
              <a:rPr lang="es-ES" sz="2400" dirty="0"/>
              <a:t> (pesca)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67544" y="3360474"/>
            <a:ext cx="39604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i="1" dirty="0" err="1"/>
              <a:t>Alburnus</a:t>
            </a:r>
            <a:r>
              <a:rPr lang="es-ES" i="1" dirty="0"/>
              <a:t> </a:t>
            </a:r>
            <a:r>
              <a:rPr lang="es-ES" i="1" dirty="0" err="1"/>
              <a:t>alburnus</a:t>
            </a:r>
            <a:endParaRPr lang="es-ES" i="1" dirty="0"/>
          </a:p>
          <a:p>
            <a:pPr algn="ctr"/>
            <a:r>
              <a:rPr lang="es-ES" dirty="0" err="1"/>
              <a:t>Ablet</a:t>
            </a:r>
            <a:endParaRPr lang="es-ES" dirty="0"/>
          </a:p>
          <a:p>
            <a:pPr algn="ctr"/>
            <a:endParaRPr lang="es-ES" dirty="0"/>
          </a:p>
          <a:p>
            <a:pPr algn="ctr"/>
            <a:r>
              <a:rPr lang="es-ES" sz="2400" dirty="0"/>
              <a:t>I </a:t>
            </a:r>
            <a:r>
              <a:rPr lang="es-ES" sz="2400" dirty="0" err="1"/>
              <a:t>altres</a:t>
            </a:r>
            <a:r>
              <a:rPr lang="es-ES" sz="2400" dirty="0"/>
              <a:t> </a:t>
            </a:r>
            <a:r>
              <a:rPr lang="es-ES" sz="2400" dirty="0" err="1"/>
              <a:t>peixos</a:t>
            </a:r>
            <a:r>
              <a:rPr lang="es-ES" sz="2400" dirty="0"/>
              <a:t> </a:t>
            </a:r>
            <a:r>
              <a:rPr lang="es-ES" sz="2400" dirty="0" err="1"/>
              <a:t>continentals</a:t>
            </a:r>
            <a:endParaRPr lang="es-ES" sz="2400" dirty="0"/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EEIs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a Catalunya: alguns exemples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</a:t>
            </a:r>
          </a:p>
        </p:txBody>
      </p:sp>
      <p:pic>
        <p:nvPicPr>
          <p:cNvPr id="95233" name="Picture 1"/>
          <p:cNvPicPr>
            <a:picLocks noChangeAspect="1" noChangeArrowheads="1"/>
          </p:cNvPicPr>
          <p:nvPr/>
        </p:nvPicPr>
        <p:blipFill>
          <a:blip r:embed="rId5" cstate="print"/>
          <a:srcRect l="42225" t="35375" r="34741" b="20750"/>
          <a:stretch>
            <a:fillRect/>
          </a:stretch>
        </p:blipFill>
        <p:spPr bwMode="auto">
          <a:xfrm>
            <a:off x="5220072" y="3717032"/>
            <a:ext cx="2808312" cy="280831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Estampado de pata de animal - Iconos gratis de animal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1919" y="5017980"/>
            <a:ext cx="810001" cy="778471"/>
          </a:xfrm>
          <a:prstGeom prst="rect">
            <a:avLst/>
          </a:prstGeom>
          <a:noFill/>
        </p:spPr>
      </p:pic>
      <p:pic>
        <p:nvPicPr>
          <p:cNvPr id="13" name="Picture 22" descr="Euro - Iconos gratis de negoci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3728" y="5089988"/>
            <a:ext cx="720000" cy="720000"/>
          </a:xfrm>
          <a:prstGeom prst="rect">
            <a:avLst/>
          </a:prstGeom>
          <a:noFill/>
        </p:spPr>
      </p:pic>
      <p:pic>
        <p:nvPicPr>
          <p:cNvPr id="15" name="Picture 24" descr="Cuidado de la salud - Iconos gratis de médic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8" y="5017980"/>
            <a:ext cx="864096" cy="859292"/>
          </a:xfrm>
          <a:prstGeom prst="rect">
            <a:avLst/>
          </a:prstGeom>
          <a:noFill/>
        </p:spPr>
      </p:pic>
      <p:pic>
        <p:nvPicPr>
          <p:cNvPr id="16" name="Picture 12" descr="La Muntada, Aula de natura, Refugi, Viticultura social i ecològic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5949280"/>
            <a:ext cx="648072" cy="650291"/>
          </a:xfrm>
          <a:prstGeom prst="rect">
            <a:avLst/>
          </a:prstGeom>
          <a:noFill/>
        </p:spPr>
      </p:pic>
      <p:pic>
        <p:nvPicPr>
          <p:cNvPr id="95235" name="Picture 3" descr="Alburno Común (Alburnus alburnus) · iNaturalist Ecuado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7584" y="1172749"/>
            <a:ext cx="3168351" cy="2112235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364088" y="1412776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80s (</a:t>
            </a:r>
            <a:r>
              <a:rPr lang="es-ES" sz="2400" dirty="0" err="1"/>
              <a:t>Pen</a:t>
            </a:r>
            <a:r>
              <a:rPr lang="es-ES" sz="2400" dirty="0"/>
              <a:t>. Ib.)</a:t>
            </a:r>
          </a:p>
        </p:txBody>
      </p:sp>
      <p:pic>
        <p:nvPicPr>
          <p:cNvPr id="3" name="Picture 16" descr="Apuntar círculos concéntricos contorno i... | Free Icon #Freepik #freeicon  #bordo #remolino #circulos #objetivo | Vector, Iconos, Contor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412776"/>
            <a:ext cx="504056" cy="504056"/>
          </a:xfrm>
          <a:prstGeom prst="rect">
            <a:avLst/>
          </a:prstGeom>
          <a:noFill/>
        </p:spPr>
      </p:pic>
      <p:pic>
        <p:nvPicPr>
          <p:cNvPr id="4" name="Picture 20" descr="El planeta tierra | Icono Grat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060848"/>
            <a:ext cx="504056" cy="504056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5364088" y="212356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EEUU</a:t>
            </a:r>
          </a:p>
        </p:txBody>
      </p:sp>
      <p:pic>
        <p:nvPicPr>
          <p:cNvPr id="6" name="Picture 28" descr="Página 16 | Imágenes de Icono Puerta - Descarga gratuita en Freepi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780928"/>
            <a:ext cx="504056" cy="504056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5364088" y="2843644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Aquariofília</a:t>
            </a:r>
            <a:r>
              <a:rPr lang="es-ES" sz="2400" dirty="0"/>
              <a:t> (</a:t>
            </a:r>
            <a:r>
              <a:rPr lang="es-ES" sz="2400" dirty="0" err="1"/>
              <a:t>Alliberaments</a:t>
            </a:r>
            <a:r>
              <a:rPr lang="es-ES" sz="2400" dirty="0"/>
              <a:t>)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83568" y="3573016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dirty="0" err="1"/>
              <a:t>Trachemys</a:t>
            </a:r>
            <a:r>
              <a:rPr lang="es-ES" sz="2000" i="1" dirty="0"/>
              <a:t> </a:t>
            </a:r>
            <a:r>
              <a:rPr lang="es-ES" sz="2000" i="1" dirty="0" err="1"/>
              <a:t>scripta</a:t>
            </a:r>
            <a:endParaRPr lang="es-ES" sz="2000" i="1" dirty="0"/>
          </a:p>
          <a:p>
            <a:pPr algn="ctr"/>
            <a:r>
              <a:rPr lang="es-ES" sz="2000" dirty="0"/>
              <a:t>Tortuga de Florida</a:t>
            </a: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EEIs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a Catalunya: alguns exemples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</a:t>
            </a:r>
          </a:p>
        </p:txBody>
      </p:sp>
      <p:pic>
        <p:nvPicPr>
          <p:cNvPr id="11" name="Picture 6" descr="Estampado de pata de animal - Iconos gratis de animal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4797152"/>
            <a:ext cx="810001" cy="778471"/>
          </a:xfrm>
          <a:prstGeom prst="rect">
            <a:avLst/>
          </a:prstGeom>
          <a:noFill/>
        </p:spPr>
      </p:pic>
      <p:pic>
        <p:nvPicPr>
          <p:cNvPr id="94210" name="Picture 2" descr="Tortuga Gravada (Trachemys scripta) · NaturaLista Mexico"/>
          <p:cNvPicPr>
            <a:picLocks noChangeAspect="1" noChangeArrowheads="1"/>
          </p:cNvPicPr>
          <p:nvPr/>
        </p:nvPicPr>
        <p:blipFill>
          <a:blip r:embed="rId6" cstate="print"/>
          <a:srcRect t="15244"/>
          <a:stretch>
            <a:fillRect/>
          </a:stretch>
        </p:blipFill>
        <p:spPr bwMode="auto">
          <a:xfrm>
            <a:off x="683568" y="1196752"/>
            <a:ext cx="3377123" cy="2289854"/>
          </a:xfrm>
          <a:prstGeom prst="roundRect">
            <a:avLst/>
          </a:prstGeom>
          <a:noFill/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7" cstate="print"/>
          <a:srcRect l="38681" t="39875" r="35332" b="15126"/>
          <a:stretch>
            <a:fillRect/>
          </a:stretch>
        </p:blipFill>
        <p:spPr bwMode="auto">
          <a:xfrm>
            <a:off x="5076056" y="3645024"/>
            <a:ext cx="3168352" cy="288032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 descr="La Muntada, Aula de natura, Refugi, Viticultura social i ecològic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5949280"/>
            <a:ext cx="648072" cy="6502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364088" y="1412776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Incert</a:t>
            </a:r>
            <a:r>
              <a:rPr lang="es-ES" sz="2400" dirty="0"/>
              <a:t>, </a:t>
            </a:r>
            <a:r>
              <a:rPr lang="es-ES" sz="2400" dirty="0" err="1"/>
              <a:t>àrea</a:t>
            </a:r>
            <a:r>
              <a:rPr lang="es-ES" sz="2400" dirty="0"/>
              <a:t> metropolitana</a:t>
            </a:r>
          </a:p>
        </p:txBody>
      </p:sp>
      <p:pic>
        <p:nvPicPr>
          <p:cNvPr id="3" name="Picture 16" descr="Apuntar círculos concéntricos contorno i... | Free Icon #Freepik #freeicon  #bordo #remolino #circulos #objetivo | Vector, Iconos, Contor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412776"/>
            <a:ext cx="504056" cy="504056"/>
          </a:xfrm>
          <a:prstGeom prst="rect">
            <a:avLst/>
          </a:prstGeom>
          <a:noFill/>
        </p:spPr>
      </p:pic>
      <p:pic>
        <p:nvPicPr>
          <p:cNvPr id="4" name="Picture 20" descr="El planeta tierra | Icono Grat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060848"/>
            <a:ext cx="504056" cy="504056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5364088" y="2123564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Àfrica</a:t>
            </a:r>
            <a:r>
              <a:rPr lang="es-ES" sz="2400" dirty="0"/>
              <a:t>, </a:t>
            </a:r>
            <a:r>
              <a:rPr lang="es-ES" sz="2400" dirty="0" err="1"/>
              <a:t>Àsia</a:t>
            </a:r>
            <a:r>
              <a:rPr lang="es-ES" sz="2400" dirty="0"/>
              <a:t> </a:t>
            </a:r>
          </a:p>
        </p:txBody>
      </p:sp>
      <p:pic>
        <p:nvPicPr>
          <p:cNvPr id="6" name="Picture 28" descr="Página 16 | Imágenes de Icono Puerta - Descarga gratuita en Freepi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780928"/>
            <a:ext cx="504056" cy="504056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5364088" y="2843644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Mascota (</a:t>
            </a:r>
            <a:r>
              <a:rPr lang="es-ES" sz="2400" dirty="0" err="1"/>
              <a:t>Alliberament</a:t>
            </a:r>
            <a:r>
              <a:rPr lang="es-ES" sz="2400" dirty="0"/>
              <a:t>)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83568" y="3573016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dirty="0" err="1"/>
              <a:t>Psittacula</a:t>
            </a:r>
            <a:r>
              <a:rPr lang="es-ES" sz="2000" i="1" dirty="0"/>
              <a:t> </a:t>
            </a:r>
            <a:r>
              <a:rPr lang="es-ES" sz="2000" i="1" dirty="0" err="1"/>
              <a:t>kramerii</a:t>
            </a:r>
            <a:endParaRPr lang="es-ES" sz="2000" dirty="0"/>
          </a:p>
          <a:p>
            <a:pPr algn="ctr"/>
            <a:r>
              <a:rPr lang="es-ES" sz="2000" dirty="0"/>
              <a:t>Cotorra de </a:t>
            </a:r>
            <a:r>
              <a:rPr lang="es-ES" sz="2000" dirty="0" err="1"/>
              <a:t>Kramer</a:t>
            </a:r>
            <a:endParaRPr lang="es-ES" sz="2000" dirty="0"/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EEIs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a Catalunya: alguns exemples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</a:t>
            </a:r>
          </a:p>
        </p:txBody>
      </p:sp>
      <p:pic>
        <p:nvPicPr>
          <p:cNvPr id="93186" name="Picture 2" descr="Cotorra de Kramer (Psittacula krameri) · Natusfera"/>
          <p:cNvPicPr>
            <a:picLocks noChangeAspect="1" noChangeArrowheads="1"/>
          </p:cNvPicPr>
          <p:nvPr/>
        </p:nvPicPr>
        <p:blipFill>
          <a:blip r:embed="rId5" cstate="print"/>
          <a:srcRect b="6542"/>
          <a:stretch>
            <a:fillRect/>
          </a:stretch>
        </p:blipFill>
        <p:spPr bwMode="auto">
          <a:xfrm>
            <a:off x="1403648" y="1124744"/>
            <a:ext cx="1968153" cy="2455714"/>
          </a:xfrm>
          <a:prstGeom prst="rect">
            <a:avLst/>
          </a:prstGeom>
          <a:noFill/>
        </p:spPr>
      </p:pic>
      <p:pic>
        <p:nvPicPr>
          <p:cNvPr id="93188" name="Picture 4" descr="Mapa distribució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3789040"/>
            <a:ext cx="2861343" cy="2718088"/>
          </a:xfrm>
          <a:prstGeom prst="roundRect">
            <a:avLst/>
          </a:prstGeom>
          <a:noFill/>
        </p:spPr>
      </p:pic>
      <p:pic>
        <p:nvPicPr>
          <p:cNvPr id="16" name="Picture 6" descr="Página 24 | Imágenes de Icono Enfado - Descarga gratuita en Freepi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720" y="4945972"/>
            <a:ext cx="720000" cy="720000"/>
          </a:xfrm>
          <a:prstGeom prst="rect">
            <a:avLst/>
          </a:prstGeom>
          <a:noFill/>
        </p:spPr>
      </p:pic>
      <p:pic>
        <p:nvPicPr>
          <p:cNvPr id="17" name="Picture 24" descr="Cuidado de la salud - Iconos gratis de médic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6" y="4873964"/>
            <a:ext cx="864096" cy="859292"/>
          </a:xfrm>
          <a:prstGeom prst="rect">
            <a:avLst/>
          </a:prstGeom>
          <a:noFill/>
        </p:spPr>
      </p:pic>
      <p:pic>
        <p:nvPicPr>
          <p:cNvPr id="18" name="Picture 22" descr="Euro - Iconos gratis de negoci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87624" y="4941168"/>
            <a:ext cx="720000" cy="720000"/>
          </a:xfrm>
          <a:prstGeom prst="rect">
            <a:avLst/>
          </a:prstGeom>
          <a:noFill/>
        </p:spPr>
      </p:pic>
      <p:pic>
        <p:nvPicPr>
          <p:cNvPr id="19" name="Picture 6" descr="Estampado de pata de animal - Iconos gratis de animale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23928" y="4869160"/>
            <a:ext cx="810001" cy="778471"/>
          </a:xfrm>
          <a:prstGeom prst="rect">
            <a:avLst/>
          </a:prstGeom>
          <a:noFill/>
        </p:spPr>
      </p:pic>
      <p:pic>
        <p:nvPicPr>
          <p:cNvPr id="20" name="Picture 13" descr="Alimentación Saludable | Promoción de la salud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0" y="4725144"/>
            <a:ext cx="1080120" cy="1038077"/>
          </a:xfrm>
          <a:prstGeom prst="rect">
            <a:avLst/>
          </a:prstGeom>
          <a:noFill/>
        </p:spPr>
      </p:pic>
      <p:pic>
        <p:nvPicPr>
          <p:cNvPr id="21" name="Picture 12" descr="La Muntada, Aula de natura, Refugi, Viticultura social i ecològica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512" y="5949280"/>
            <a:ext cx="648072" cy="6502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364088" y="1412776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50s (</a:t>
            </a:r>
            <a:r>
              <a:rPr lang="es-ES" sz="2400" dirty="0" err="1"/>
              <a:t>Pen</a:t>
            </a:r>
            <a:r>
              <a:rPr lang="es-ES" sz="2400" dirty="0"/>
              <a:t>. Ib.)</a:t>
            </a:r>
          </a:p>
        </p:txBody>
      </p:sp>
      <p:pic>
        <p:nvPicPr>
          <p:cNvPr id="3" name="Picture 16" descr="Apuntar círculos concéntricos contorno i... | Free Icon #Freepik #freeicon  #bordo #remolino #circulos #objetivo | Vector, Iconos, Contor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412776"/>
            <a:ext cx="504056" cy="504056"/>
          </a:xfrm>
          <a:prstGeom prst="rect">
            <a:avLst/>
          </a:prstGeom>
          <a:noFill/>
        </p:spPr>
      </p:pic>
      <p:pic>
        <p:nvPicPr>
          <p:cNvPr id="4" name="Picture 20" descr="El planeta tierra | Icono Grat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060848"/>
            <a:ext cx="504056" cy="504056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5364088" y="212356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N </a:t>
            </a:r>
            <a:r>
              <a:rPr lang="es-ES" sz="2400" dirty="0" err="1"/>
              <a:t>Amèrica</a:t>
            </a:r>
            <a:endParaRPr lang="es-ES" sz="2400" dirty="0"/>
          </a:p>
        </p:txBody>
      </p:sp>
      <p:pic>
        <p:nvPicPr>
          <p:cNvPr id="6" name="Picture 28" descr="Página 16 | Imágenes de Icono Puerta - Descarga gratuita en Freepi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780928"/>
            <a:ext cx="504056" cy="504056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683568" y="3573016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dirty="0" err="1"/>
              <a:t>Neovison</a:t>
            </a:r>
            <a:r>
              <a:rPr lang="es-ES" sz="2000" i="1" dirty="0"/>
              <a:t> </a:t>
            </a:r>
            <a:r>
              <a:rPr lang="es-ES" sz="2000" i="1" dirty="0" err="1"/>
              <a:t>vison</a:t>
            </a:r>
            <a:endParaRPr lang="es-ES" sz="2000" i="1" dirty="0"/>
          </a:p>
          <a:p>
            <a:pPr algn="ctr"/>
            <a:r>
              <a:rPr lang="es-ES" sz="2000" dirty="0"/>
              <a:t>Visó </a:t>
            </a:r>
            <a:r>
              <a:rPr lang="es-ES" sz="2000" dirty="0" err="1"/>
              <a:t>americà</a:t>
            </a:r>
            <a:endParaRPr lang="es-ES" sz="2000" dirty="0"/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EEIs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a Catalunya: alguns exemples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</a:t>
            </a:r>
          </a:p>
        </p:txBody>
      </p:sp>
      <p:sp>
        <p:nvSpPr>
          <p:cNvPr id="98306" name="AutoShape 2" descr="Escapes y sueltas del visón americano por parte de animalistas, amenazan  con extinguir al visón europe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98308" name="AutoShape 4" descr="Escapes y sueltas del visón americano por parte de animalistas, amenazan  con extinguir al visón europe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98310" name="AutoShape 6" descr="Escapes y sueltas del visón americano por parte de animalistas, amenazan  con extinguir al visón europe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98312" name="Picture 8" descr="Cómo ahuyentar al visón - Ahuyentando.co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1340768"/>
            <a:ext cx="2952328" cy="2211975"/>
          </a:xfrm>
          <a:prstGeom prst="roundRect">
            <a:avLst/>
          </a:prstGeom>
          <a:noFill/>
        </p:spPr>
      </p:pic>
      <p:sp>
        <p:nvSpPr>
          <p:cNvPr id="15" name="14 CuadroTexto"/>
          <p:cNvSpPr txBox="1"/>
          <p:nvPr/>
        </p:nvSpPr>
        <p:spPr>
          <a:xfrm>
            <a:off x="5364088" y="2843644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Escapament</a:t>
            </a:r>
            <a:r>
              <a:rPr lang="es-ES" sz="2400" dirty="0"/>
              <a:t> </a:t>
            </a:r>
            <a:r>
              <a:rPr lang="es-ES" sz="2400" dirty="0" err="1"/>
              <a:t>granges</a:t>
            </a:r>
            <a:r>
              <a:rPr lang="es-ES" sz="2400" dirty="0"/>
              <a:t> (Fr.)</a:t>
            </a:r>
          </a:p>
        </p:txBody>
      </p:sp>
      <p:pic>
        <p:nvPicPr>
          <p:cNvPr id="16" name="Picture 6" descr="Estampado de pata de animal - Iconos gratis de animal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720" y="4941168"/>
            <a:ext cx="810001" cy="778471"/>
          </a:xfrm>
          <a:prstGeom prst="rect">
            <a:avLst/>
          </a:prstGeom>
          <a:noFill/>
        </p:spPr>
      </p:pic>
      <p:pic>
        <p:nvPicPr>
          <p:cNvPr id="98313" name="Picture 9"/>
          <p:cNvPicPr>
            <a:picLocks noChangeAspect="1" noChangeArrowheads="1"/>
          </p:cNvPicPr>
          <p:nvPr/>
        </p:nvPicPr>
        <p:blipFill>
          <a:blip r:embed="rId7" cstate="print"/>
          <a:srcRect l="38091" t="43250" r="36513" b="11751"/>
          <a:stretch>
            <a:fillRect/>
          </a:stretch>
        </p:blipFill>
        <p:spPr bwMode="auto">
          <a:xfrm>
            <a:off x="5004048" y="3645024"/>
            <a:ext cx="3096344" cy="288032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2" descr="La Muntada, Aula de natura, Refugi, Viticultura social i ecològic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5949280"/>
            <a:ext cx="648072" cy="6502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364088" y="1412776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2013, </a:t>
            </a:r>
            <a:r>
              <a:rPr lang="es-ES" sz="2400" dirty="0" err="1"/>
              <a:t>Alt</a:t>
            </a:r>
            <a:r>
              <a:rPr lang="es-ES" sz="2400" dirty="0"/>
              <a:t> </a:t>
            </a:r>
            <a:r>
              <a:rPr lang="es-ES" sz="2400" dirty="0" err="1"/>
              <a:t>Empordà</a:t>
            </a:r>
            <a:endParaRPr lang="es-ES" sz="2400" dirty="0"/>
          </a:p>
        </p:txBody>
      </p:sp>
      <p:pic>
        <p:nvPicPr>
          <p:cNvPr id="3" name="Picture 16" descr="Apuntar círculos concéntricos contorno i... | Free Icon #Freepik #freeicon  #bordo #remolino #circulos #objetivo | Vector, Iconos, Contor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412776"/>
            <a:ext cx="504056" cy="504056"/>
          </a:xfrm>
          <a:prstGeom prst="rect">
            <a:avLst/>
          </a:prstGeom>
          <a:noFill/>
        </p:spPr>
      </p:pic>
      <p:pic>
        <p:nvPicPr>
          <p:cNvPr id="4" name="Picture 20" descr="El planeta tierra | Icono Grat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060848"/>
            <a:ext cx="504056" cy="504056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5364088" y="212356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Sudamérica</a:t>
            </a:r>
          </a:p>
        </p:txBody>
      </p:sp>
      <p:pic>
        <p:nvPicPr>
          <p:cNvPr id="6" name="Picture 28" descr="Página 16 | Imágenes de Icono Puerta - Descarga gratuita en Freepi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780928"/>
            <a:ext cx="504056" cy="504056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5364088" y="2843644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Escapament</a:t>
            </a:r>
            <a:r>
              <a:rPr lang="es-ES" sz="2400" dirty="0"/>
              <a:t> </a:t>
            </a:r>
            <a:r>
              <a:rPr lang="es-ES" sz="2400" dirty="0" err="1"/>
              <a:t>granges</a:t>
            </a:r>
            <a:r>
              <a:rPr lang="es-ES" sz="2400" dirty="0"/>
              <a:t> (Fr.)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83568" y="3573016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dirty="0" err="1"/>
              <a:t>Myocastor</a:t>
            </a:r>
            <a:r>
              <a:rPr lang="es-ES" sz="2000" i="1" dirty="0"/>
              <a:t> coipus</a:t>
            </a:r>
          </a:p>
          <a:p>
            <a:pPr algn="ctr"/>
            <a:r>
              <a:rPr lang="es-ES" sz="2000" dirty="0" err="1"/>
              <a:t>Coipú</a:t>
            </a:r>
            <a:endParaRPr lang="es-ES" sz="2000" dirty="0"/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EEIs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a Catalunya: alguns exemples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</a:t>
            </a:r>
          </a:p>
        </p:txBody>
      </p:sp>
      <p:pic>
        <p:nvPicPr>
          <p:cNvPr id="92162" name="Picture 2" descr="Myocastor coypus - Wikipedia, la enciclopedia libr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196752"/>
            <a:ext cx="3384376" cy="2256251"/>
          </a:xfrm>
          <a:prstGeom prst="roundRect">
            <a:avLst/>
          </a:prstGeom>
          <a:noFill/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6" cstate="print"/>
          <a:srcRect l="42816" t="41000" r="31788" b="14001"/>
          <a:stretch>
            <a:fillRect/>
          </a:stretch>
        </p:blipFill>
        <p:spPr bwMode="auto">
          <a:xfrm>
            <a:off x="5292080" y="3789040"/>
            <a:ext cx="2864118" cy="266429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2" descr="Euro - Iconos gratis de negoci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712" y="4941168"/>
            <a:ext cx="720000" cy="720000"/>
          </a:xfrm>
          <a:prstGeom prst="rect">
            <a:avLst/>
          </a:prstGeom>
          <a:noFill/>
        </p:spPr>
      </p:pic>
      <p:pic>
        <p:nvPicPr>
          <p:cNvPr id="16" name="Picture 6" descr="Estampado de pata de animal - Iconos gratis de animale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3928" y="4869160"/>
            <a:ext cx="810001" cy="778471"/>
          </a:xfrm>
          <a:prstGeom prst="rect">
            <a:avLst/>
          </a:prstGeom>
          <a:noFill/>
        </p:spPr>
      </p:pic>
      <p:pic>
        <p:nvPicPr>
          <p:cNvPr id="17" name="Picture 13" descr="Alimentación Saludable | Promoción de la salu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4725144"/>
            <a:ext cx="1080120" cy="1038077"/>
          </a:xfrm>
          <a:prstGeom prst="rect">
            <a:avLst/>
          </a:prstGeom>
          <a:noFill/>
        </p:spPr>
      </p:pic>
      <p:pic>
        <p:nvPicPr>
          <p:cNvPr id="18" name="Picture 2" descr="Planta con hojas - Iconos gratis de naturalez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23728" y="4941168"/>
            <a:ext cx="720000" cy="720000"/>
          </a:xfrm>
          <a:prstGeom prst="rect">
            <a:avLst/>
          </a:prstGeom>
          <a:noFill/>
        </p:spPr>
      </p:pic>
      <p:pic>
        <p:nvPicPr>
          <p:cNvPr id="19" name="Picture 12" descr="Ecosistema digital de aprendizaje | Mind Ma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87824" y="4941168"/>
            <a:ext cx="721120" cy="7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EEIs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</a:t>
            </a:r>
            <a:r>
              <a:rPr lang="ca-ES" sz="4800" b="1" dirty="0">
                <a:solidFill>
                  <a:srgbClr val="008000"/>
                </a:solidFill>
                <a:latin typeface="Calibri" pitchFamily="34" charset="0"/>
                <a:ea typeface="+mj-ea"/>
                <a:cs typeface="+mj-cs"/>
              </a:rPr>
              <a:t>fora de la llei</a:t>
            </a:r>
            <a:endParaRPr kumimoji="0" lang="ca-ES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  <p:pic>
        <p:nvPicPr>
          <p:cNvPr id="10242" name="Picture 2" descr="Gazania rigens (L.) Gaertn., 1791 - Gazania raide, Gazanie raide, Gazania  raide-Présentation"/>
          <p:cNvPicPr>
            <a:picLocks noChangeAspect="1" noChangeArrowheads="1"/>
          </p:cNvPicPr>
          <p:nvPr/>
        </p:nvPicPr>
        <p:blipFill>
          <a:blip r:embed="rId2" cstate="print"/>
          <a:srcRect l="7560" t="1260" b="5501"/>
          <a:stretch>
            <a:fillRect/>
          </a:stretch>
        </p:blipFill>
        <p:spPr bwMode="auto">
          <a:xfrm>
            <a:off x="899592" y="1340768"/>
            <a:ext cx="2952328" cy="2233376"/>
          </a:xfrm>
          <a:prstGeom prst="round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5364088" y="1412776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1755 (Europa) 1989 (CAT)</a:t>
            </a:r>
          </a:p>
        </p:txBody>
      </p:sp>
      <p:pic>
        <p:nvPicPr>
          <p:cNvPr id="9" name="Picture 16" descr="Apuntar círculos concéntricos contorno i... | Free Icon #Freepik #freeicon  #bordo #remolino #circulos #objetivo | Vector, Iconos, Contor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12776"/>
            <a:ext cx="504056" cy="504056"/>
          </a:xfrm>
          <a:prstGeom prst="rect">
            <a:avLst/>
          </a:prstGeom>
          <a:noFill/>
        </p:spPr>
      </p:pic>
      <p:pic>
        <p:nvPicPr>
          <p:cNvPr id="10" name="Picture 20" descr="El planeta tierra | Icono Grat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060848"/>
            <a:ext cx="504056" cy="504056"/>
          </a:xfrm>
          <a:prstGeom prst="rect">
            <a:avLst/>
          </a:prstGeom>
          <a:noFill/>
        </p:spPr>
      </p:pic>
      <p:sp>
        <p:nvSpPr>
          <p:cNvPr id="11" name="10 CuadroTexto"/>
          <p:cNvSpPr txBox="1"/>
          <p:nvPr/>
        </p:nvSpPr>
        <p:spPr>
          <a:xfrm>
            <a:off x="5364088" y="212356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Sudàfrica</a:t>
            </a:r>
            <a:endParaRPr lang="es-ES" sz="2400" dirty="0"/>
          </a:p>
        </p:txBody>
      </p:sp>
      <p:pic>
        <p:nvPicPr>
          <p:cNvPr id="12" name="Picture 28" descr="Página 16 | Imágenes de Icono Puerta - Descarga gratuita en Freepi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2780928"/>
            <a:ext cx="504056" cy="504056"/>
          </a:xfrm>
          <a:prstGeom prst="rect">
            <a:avLst/>
          </a:prstGeom>
          <a:noFill/>
        </p:spPr>
      </p:pic>
      <p:sp>
        <p:nvSpPr>
          <p:cNvPr id="13" name="12 CuadroTexto"/>
          <p:cNvSpPr txBox="1"/>
          <p:nvPr/>
        </p:nvSpPr>
        <p:spPr>
          <a:xfrm>
            <a:off x="5364088" y="284364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Jardineria</a:t>
            </a:r>
            <a:endParaRPr lang="es-ES" sz="24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683568" y="3573016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dirty="0" err="1"/>
              <a:t>Gazania</a:t>
            </a:r>
            <a:r>
              <a:rPr lang="es-ES" sz="2000" i="1" dirty="0"/>
              <a:t> </a:t>
            </a:r>
            <a:r>
              <a:rPr lang="es-ES" sz="2000" i="1" dirty="0" err="1"/>
              <a:t>rigens</a:t>
            </a:r>
            <a:endParaRPr lang="es-ES" sz="2000" i="1" dirty="0"/>
          </a:p>
          <a:p>
            <a:pPr algn="ctr"/>
            <a:r>
              <a:rPr lang="es-ES" sz="2000" dirty="0" err="1"/>
              <a:t>Gazània</a:t>
            </a:r>
            <a:endParaRPr lang="es-ES" sz="2000" dirty="0"/>
          </a:p>
        </p:txBody>
      </p:sp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6" cstate="print"/>
          <a:srcRect l="18010" t="33125" r="33559" b="-624"/>
          <a:stretch>
            <a:fillRect/>
          </a:stretch>
        </p:blipFill>
        <p:spPr bwMode="auto">
          <a:xfrm>
            <a:off x="4689614" y="3789040"/>
            <a:ext cx="3444382" cy="252028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CuadroTexto"/>
          <p:cNvSpPr txBox="1"/>
          <p:nvPr/>
        </p:nvSpPr>
        <p:spPr>
          <a:xfrm>
            <a:off x="4788024" y="6309320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Flora Catalana</a:t>
            </a:r>
          </a:p>
        </p:txBody>
      </p:sp>
      <p:pic>
        <p:nvPicPr>
          <p:cNvPr id="17" name="Picture 2" descr="Planta con hojas - Iconos gratis de naturalez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9672" y="5085264"/>
            <a:ext cx="720000" cy="720000"/>
          </a:xfrm>
          <a:prstGeom prst="rect">
            <a:avLst/>
          </a:prstGeom>
          <a:noFill/>
        </p:spPr>
      </p:pic>
      <p:pic>
        <p:nvPicPr>
          <p:cNvPr id="18" name="Picture 12" descr="Ecosistema digital de aprendizaje | Mind Ma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5776" y="5085184"/>
            <a:ext cx="721120" cy="7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EEIs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</a:t>
            </a:r>
            <a:r>
              <a:rPr lang="ca-ES" sz="4800" b="1" dirty="0">
                <a:solidFill>
                  <a:srgbClr val="008000"/>
                </a:solidFill>
                <a:latin typeface="Calibri" pitchFamily="34" charset="0"/>
                <a:ea typeface="+mj-ea"/>
                <a:cs typeface="+mj-cs"/>
              </a:rPr>
              <a:t>fora de la llei</a:t>
            </a:r>
            <a:endParaRPr kumimoji="0" lang="ca-ES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364088" y="1412776"/>
            <a:ext cx="3779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1989, Selva, </a:t>
            </a:r>
            <a:r>
              <a:rPr lang="es-ES" sz="2000" dirty="0" err="1"/>
              <a:t>Maresme</a:t>
            </a:r>
            <a:r>
              <a:rPr lang="es-ES" sz="2000" dirty="0"/>
              <a:t>, </a:t>
            </a:r>
            <a:r>
              <a:rPr lang="es-ES" sz="2000" dirty="0" err="1"/>
              <a:t>Barcelonès</a:t>
            </a:r>
            <a:endParaRPr lang="es-ES" sz="2000" dirty="0"/>
          </a:p>
        </p:txBody>
      </p:sp>
      <p:pic>
        <p:nvPicPr>
          <p:cNvPr id="9" name="Picture 16" descr="Apuntar círculos concéntricos contorno i... | Free Icon #Freepik #freeicon  #bordo #remolino #circulos #objetivo | Vector, Iconos, Contor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412776"/>
            <a:ext cx="504056" cy="504056"/>
          </a:xfrm>
          <a:prstGeom prst="rect">
            <a:avLst/>
          </a:prstGeom>
          <a:noFill/>
        </p:spPr>
      </p:pic>
      <p:pic>
        <p:nvPicPr>
          <p:cNvPr id="10" name="Picture 20" descr="El planeta tierra | Icono Grat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060848"/>
            <a:ext cx="504056" cy="504056"/>
          </a:xfrm>
          <a:prstGeom prst="rect">
            <a:avLst/>
          </a:prstGeom>
          <a:noFill/>
        </p:spPr>
      </p:pic>
      <p:sp>
        <p:nvSpPr>
          <p:cNvPr id="11" name="10 CuadroTexto"/>
          <p:cNvSpPr txBox="1"/>
          <p:nvPr/>
        </p:nvSpPr>
        <p:spPr>
          <a:xfrm>
            <a:off x="5364088" y="212356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Sudàfrica</a:t>
            </a:r>
            <a:endParaRPr lang="es-ES" sz="2400" dirty="0"/>
          </a:p>
        </p:txBody>
      </p:sp>
      <p:pic>
        <p:nvPicPr>
          <p:cNvPr id="12" name="Picture 28" descr="Página 16 | Imágenes de Icono Puerta - Descarga gratuita en Freepi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780928"/>
            <a:ext cx="504056" cy="504056"/>
          </a:xfrm>
          <a:prstGeom prst="rect">
            <a:avLst/>
          </a:prstGeom>
          <a:noFill/>
        </p:spPr>
      </p:pic>
      <p:sp>
        <p:nvSpPr>
          <p:cNvPr id="13" name="12 CuadroTexto"/>
          <p:cNvSpPr txBox="1"/>
          <p:nvPr/>
        </p:nvSpPr>
        <p:spPr>
          <a:xfrm>
            <a:off x="5364088" y="284364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Jardineria</a:t>
            </a:r>
            <a:endParaRPr lang="es-ES" sz="24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539552" y="3573016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dirty="0" err="1"/>
              <a:t>Drosanthemum</a:t>
            </a:r>
            <a:r>
              <a:rPr lang="es-ES" sz="2000" i="1" dirty="0"/>
              <a:t> </a:t>
            </a:r>
            <a:r>
              <a:rPr lang="es-ES" sz="2000" i="1" dirty="0" err="1"/>
              <a:t>floribundum</a:t>
            </a:r>
            <a:endParaRPr lang="es-ES" sz="2000" i="1" dirty="0"/>
          </a:p>
          <a:p>
            <a:pPr algn="ctr"/>
            <a:r>
              <a:rPr lang="es-ES" sz="2000" dirty="0"/>
              <a:t>Cabellera de la reina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4788024" y="6309320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Flora Catalana</a:t>
            </a:r>
          </a:p>
        </p:txBody>
      </p:sp>
      <p:pic>
        <p:nvPicPr>
          <p:cNvPr id="17" name="Picture 2" descr="Planta con hojas - Iconos gratis de naturalez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5085264"/>
            <a:ext cx="720000" cy="720000"/>
          </a:xfrm>
          <a:prstGeom prst="rect">
            <a:avLst/>
          </a:prstGeom>
          <a:noFill/>
        </p:spPr>
      </p:pic>
      <p:pic>
        <p:nvPicPr>
          <p:cNvPr id="18" name="Picture 12" descr="Ecosistema digital de aprendizaje | Mind Ma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5085184"/>
            <a:ext cx="721120" cy="720000"/>
          </a:xfrm>
          <a:prstGeom prst="rect">
            <a:avLst/>
          </a:prstGeom>
          <a:noFill/>
        </p:spPr>
      </p:pic>
      <p:pic>
        <p:nvPicPr>
          <p:cNvPr id="66562" name="Picture 2" descr="Drosanthemum candens | GardensOnlin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9592" y="1124744"/>
            <a:ext cx="3024336" cy="2419469"/>
          </a:xfrm>
          <a:prstGeom prst="roundRect">
            <a:avLst/>
          </a:prstGeom>
          <a:noFill/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8" cstate="print"/>
          <a:srcRect l="19191" t="33125" r="39466" b="501"/>
          <a:stretch>
            <a:fillRect/>
          </a:stretch>
        </p:blipFill>
        <p:spPr bwMode="auto">
          <a:xfrm>
            <a:off x="4880780" y="3645024"/>
            <a:ext cx="3075596" cy="259228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EEIs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</a:t>
            </a:r>
            <a:r>
              <a:rPr lang="ca-ES" sz="4800" b="1" dirty="0">
                <a:solidFill>
                  <a:srgbClr val="008000"/>
                </a:solidFill>
                <a:latin typeface="Calibri" pitchFamily="34" charset="0"/>
                <a:ea typeface="+mj-ea"/>
                <a:cs typeface="+mj-cs"/>
              </a:rPr>
              <a:t>fora de la llei</a:t>
            </a:r>
            <a:endParaRPr kumimoji="0" lang="ca-ES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2" cstate="print"/>
          <a:srcRect t="14000" r="3438" b="501"/>
          <a:stretch>
            <a:fillRect/>
          </a:stretch>
        </p:blipFill>
        <p:spPr bwMode="auto">
          <a:xfrm>
            <a:off x="3995936" y="3933056"/>
            <a:ext cx="4680520" cy="217574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7 Grupo"/>
          <p:cNvGrpSpPr>
            <a:grpSpLocks noChangeAspect="1"/>
          </p:cNvGrpSpPr>
          <p:nvPr/>
        </p:nvGrpSpPr>
        <p:grpSpPr>
          <a:xfrm>
            <a:off x="539552" y="1340768"/>
            <a:ext cx="3496578" cy="2340000"/>
            <a:chOff x="4139952" y="764704"/>
            <a:chExt cx="4196359" cy="2808312"/>
          </a:xfrm>
        </p:grpSpPr>
        <p:pic>
          <p:nvPicPr>
            <p:cNvPr id="10248" name="Picture 8" descr="Raupe des Buchsbaumzünslers (Cydalima perspectalis) foto de Stock | Adobe  Stock"/>
            <p:cNvPicPr>
              <a:picLocks noChangeAspect="1" noChangeArrowheads="1"/>
            </p:cNvPicPr>
            <p:nvPr/>
          </p:nvPicPr>
          <p:blipFill>
            <a:blip r:embed="rId3" cstate="print"/>
            <a:srcRect l="3275" b="3368"/>
            <a:stretch>
              <a:fillRect/>
            </a:stretch>
          </p:blipFill>
          <p:spPr bwMode="auto">
            <a:xfrm>
              <a:off x="4139952" y="1772816"/>
              <a:ext cx="2721959" cy="1800200"/>
            </a:xfrm>
            <a:prstGeom prst="roundRect">
              <a:avLst/>
            </a:prstGeom>
            <a:noFill/>
          </p:spPr>
        </p:pic>
        <p:pic>
          <p:nvPicPr>
            <p:cNvPr id="10250" name="Picture 10" descr="Box tree moth (Cydalima perspectalis). Insect in the family Crambidae,  introduced into Europe and a pest species of box (Buxus sp.) foto de Stock  | Adobe Stock"/>
            <p:cNvPicPr>
              <a:picLocks noChangeAspect="1" noChangeArrowheads="1"/>
            </p:cNvPicPr>
            <p:nvPr/>
          </p:nvPicPr>
          <p:blipFill>
            <a:blip r:embed="rId4" cstate="print"/>
            <a:srcRect l="4536" b="3961"/>
            <a:stretch>
              <a:fillRect/>
            </a:stretch>
          </p:blipFill>
          <p:spPr bwMode="auto">
            <a:xfrm>
              <a:off x="5868144" y="764704"/>
              <a:ext cx="2468167" cy="1656184"/>
            </a:xfrm>
            <a:prstGeom prst="roundRect">
              <a:avLst/>
            </a:prstGeom>
            <a:noFill/>
          </p:spPr>
        </p:pic>
      </p:grpSp>
      <p:sp>
        <p:nvSpPr>
          <p:cNvPr id="11" name="10 CuadroTexto"/>
          <p:cNvSpPr txBox="1"/>
          <p:nvPr/>
        </p:nvSpPr>
        <p:spPr>
          <a:xfrm>
            <a:off x="5364088" y="1412776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2017, </a:t>
            </a:r>
            <a:r>
              <a:rPr lang="es-ES" sz="2400" dirty="0" err="1"/>
              <a:t>Besalú</a:t>
            </a:r>
            <a:r>
              <a:rPr lang="es-ES" sz="2400" dirty="0"/>
              <a:t> (</a:t>
            </a:r>
            <a:r>
              <a:rPr lang="es-ES" sz="2400" dirty="0" err="1"/>
              <a:t>Gi</a:t>
            </a:r>
            <a:r>
              <a:rPr lang="es-ES" sz="2400" dirty="0"/>
              <a:t>)</a:t>
            </a:r>
          </a:p>
        </p:txBody>
      </p:sp>
      <p:pic>
        <p:nvPicPr>
          <p:cNvPr id="10256" name="Picture 16" descr="Apuntar círculos concéntricos contorno i... | Free Icon #Freepik #freeicon  #bordo #remolino #circulos #objetivo | Vector, Iconos, Contorn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412776"/>
            <a:ext cx="504056" cy="504056"/>
          </a:xfrm>
          <a:prstGeom prst="rect">
            <a:avLst/>
          </a:prstGeom>
          <a:noFill/>
        </p:spPr>
      </p:pic>
      <p:pic>
        <p:nvPicPr>
          <p:cNvPr id="10260" name="Picture 20" descr="El planeta tierra | Icono Grati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2060848"/>
            <a:ext cx="504056" cy="504056"/>
          </a:xfrm>
          <a:prstGeom prst="rect">
            <a:avLst/>
          </a:prstGeom>
          <a:noFill/>
        </p:spPr>
      </p:pic>
      <p:sp>
        <p:nvSpPr>
          <p:cNvPr id="16" name="15 CuadroTexto"/>
          <p:cNvSpPr txBox="1"/>
          <p:nvPr/>
        </p:nvSpPr>
        <p:spPr>
          <a:xfrm>
            <a:off x="5364088" y="212356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SE </a:t>
            </a:r>
            <a:r>
              <a:rPr lang="es-ES" sz="2400" dirty="0" err="1"/>
              <a:t>Àsia</a:t>
            </a:r>
            <a:endParaRPr lang="es-ES" sz="2400" dirty="0"/>
          </a:p>
        </p:txBody>
      </p:sp>
      <p:pic>
        <p:nvPicPr>
          <p:cNvPr id="10268" name="Picture 28" descr="Página 16 | Imágenes de Icono Puerta - Descarga gratuita en Freepi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2780928"/>
            <a:ext cx="504056" cy="504056"/>
          </a:xfrm>
          <a:prstGeom prst="rect">
            <a:avLst/>
          </a:prstGeom>
          <a:noFill/>
        </p:spPr>
      </p:pic>
      <p:sp>
        <p:nvSpPr>
          <p:cNvPr id="21" name="20 CuadroTexto"/>
          <p:cNvSpPr txBox="1"/>
          <p:nvPr/>
        </p:nvSpPr>
        <p:spPr>
          <a:xfrm>
            <a:off x="5364088" y="284364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Jardineria</a:t>
            </a:r>
            <a:endParaRPr lang="es-ES" sz="2400" dirty="0"/>
          </a:p>
        </p:txBody>
      </p:sp>
      <p:sp>
        <p:nvSpPr>
          <p:cNvPr id="24" name="23 CuadroTexto"/>
          <p:cNvSpPr txBox="1"/>
          <p:nvPr/>
        </p:nvSpPr>
        <p:spPr>
          <a:xfrm>
            <a:off x="611560" y="3687415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dirty="0" err="1"/>
              <a:t>Cydalima</a:t>
            </a:r>
            <a:r>
              <a:rPr lang="es-ES" sz="2000" i="1" dirty="0"/>
              <a:t> </a:t>
            </a:r>
            <a:r>
              <a:rPr lang="es-ES" sz="2000" i="1" dirty="0" err="1"/>
              <a:t>perspectalis</a:t>
            </a:r>
            <a:endParaRPr lang="es-ES" sz="2000" i="1" dirty="0"/>
          </a:p>
          <a:p>
            <a:pPr algn="ctr"/>
            <a:r>
              <a:rPr lang="es-ES" sz="2000" dirty="0" err="1"/>
              <a:t>Papallona</a:t>
            </a:r>
            <a:r>
              <a:rPr lang="es-ES" sz="2000" dirty="0"/>
              <a:t> del </a:t>
            </a:r>
            <a:r>
              <a:rPr lang="es-ES" sz="2000" dirty="0" err="1"/>
              <a:t>boix</a:t>
            </a:r>
            <a:endParaRPr lang="es-ES" sz="2000" dirty="0"/>
          </a:p>
        </p:txBody>
      </p:sp>
      <p:sp>
        <p:nvSpPr>
          <p:cNvPr id="25" name="24 CuadroTexto"/>
          <p:cNvSpPr txBox="1"/>
          <p:nvPr/>
        </p:nvSpPr>
        <p:spPr>
          <a:xfrm>
            <a:off x="4716016" y="6165304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Font: Alerta forestal CREAF</a:t>
            </a:r>
          </a:p>
        </p:txBody>
      </p:sp>
      <p:pic>
        <p:nvPicPr>
          <p:cNvPr id="26" name="Picture 2" descr="Planta con hojas - Iconos gratis de naturalez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75656" y="4941248"/>
            <a:ext cx="720000" cy="720000"/>
          </a:xfrm>
          <a:prstGeom prst="rect">
            <a:avLst/>
          </a:prstGeom>
          <a:noFill/>
        </p:spPr>
      </p:pic>
      <p:pic>
        <p:nvPicPr>
          <p:cNvPr id="27" name="Picture 12" descr="Ecosistema digital de aprendizaje | Mind Ma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39752" y="4941168"/>
            <a:ext cx="721120" cy="720000"/>
          </a:xfrm>
          <a:prstGeom prst="rect">
            <a:avLst/>
          </a:prstGeom>
          <a:noFill/>
        </p:spPr>
      </p:pic>
      <p:pic>
        <p:nvPicPr>
          <p:cNvPr id="28" name="Picture 12" descr="La Muntada, Aula de natura, Refugi, Viticultura social i ecològic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5949280"/>
            <a:ext cx="648072" cy="6502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EEIs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</a:t>
            </a:r>
            <a:r>
              <a:rPr lang="ca-ES" sz="4800" b="1" dirty="0">
                <a:solidFill>
                  <a:srgbClr val="008000"/>
                </a:solidFill>
                <a:latin typeface="Calibri" pitchFamily="34" charset="0"/>
                <a:ea typeface="+mj-ea"/>
                <a:cs typeface="+mj-cs"/>
              </a:rPr>
              <a:t>fora de la llei</a:t>
            </a:r>
            <a:endParaRPr kumimoji="0" lang="ca-ES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  <p:pic>
        <p:nvPicPr>
          <p:cNvPr id="10246" name="Picture 6" descr="Halyomorpha halys ya causa daños en cultivos frutales y hortícol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1" y="1340768"/>
            <a:ext cx="2847589" cy="2088232"/>
          </a:xfrm>
          <a:prstGeom prst="roundRect">
            <a:avLst/>
          </a:prstGeom>
          <a:noFill/>
        </p:spPr>
      </p:pic>
      <p:sp>
        <p:nvSpPr>
          <p:cNvPr id="58370" name="AutoShape 2" descr="Página 24 | Imágenes de Icono Enfado - Descarga gratuita en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8372" name="AutoShape 4" descr="Página 24 | Imágenes de Icono Enfado - Descarga gratuita en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8378" name="AutoShape 10" descr="Planta con hojas - Iconos gratis de naturalez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4" name="13 CuadroTexto"/>
          <p:cNvSpPr txBox="1"/>
          <p:nvPr/>
        </p:nvSpPr>
        <p:spPr>
          <a:xfrm>
            <a:off x="611560" y="3429000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dirty="0" err="1"/>
              <a:t>Halyomorpha</a:t>
            </a:r>
            <a:r>
              <a:rPr lang="es-ES" sz="2000" i="1" dirty="0"/>
              <a:t> </a:t>
            </a:r>
            <a:r>
              <a:rPr lang="es-ES" sz="2000" i="1" dirty="0" err="1"/>
              <a:t>halys</a:t>
            </a:r>
            <a:endParaRPr lang="es-ES" sz="2000" i="1" dirty="0"/>
          </a:p>
          <a:p>
            <a:pPr algn="ctr"/>
            <a:r>
              <a:rPr lang="es-ES" sz="2000" dirty="0" err="1"/>
              <a:t>Bernat</a:t>
            </a:r>
            <a:r>
              <a:rPr lang="es-ES" sz="2000" dirty="0"/>
              <a:t> </a:t>
            </a:r>
            <a:r>
              <a:rPr lang="es-ES" sz="2000" dirty="0" err="1"/>
              <a:t>marbrejat</a:t>
            </a:r>
            <a:endParaRPr lang="es-ES" sz="20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5148064" y="1412776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2016, Girona</a:t>
            </a:r>
          </a:p>
        </p:txBody>
      </p:sp>
      <p:pic>
        <p:nvPicPr>
          <p:cNvPr id="16" name="Picture 16" descr="Apuntar círculos concéntricos contorno i... | Free Icon #Freepik #freeicon  #bordo #remolino #circulos #objetivo | Vector, Iconos, Contor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412776"/>
            <a:ext cx="504056" cy="504056"/>
          </a:xfrm>
          <a:prstGeom prst="rect">
            <a:avLst/>
          </a:prstGeom>
          <a:noFill/>
        </p:spPr>
      </p:pic>
      <p:pic>
        <p:nvPicPr>
          <p:cNvPr id="17" name="Picture 20" descr="El planeta tierra | Icono Grat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060848"/>
            <a:ext cx="504056" cy="504056"/>
          </a:xfrm>
          <a:prstGeom prst="rect">
            <a:avLst/>
          </a:prstGeom>
          <a:noFill/>
        </p:spPr>
      </p:pic>
      <p:sp>
        <p:nvSpPr>
          <p:cNvPr id="18" name="17 CuadroTexto"/>
          <p:cNvSpPr txBox="1"/>
          <p:nvPr/>
        </p:nvSpPr>
        <p:spPr>
          <a:xfrm>
            <a:off x="5148064" y="212356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E </a:t>
            </a:r>
            <a:r>
              <a:rPr lang="es-ES" sz="2400" dirty="0" err="1"/>
              <a:t>Àsia</a:t>
            </a:r>
            <a:endParaRPr lang="es-ES" sz="2400" dirty="0"/>
          </a:p>
        </p:txBody>
      </p:sp>
      <p:pic>
        <p:nvPicPr>
          <p:cNvPr id="19" name="Picture 28" descr="Página 16 | Imágenes de Icono Puerta - Descarga gratuita en Freepi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2780928"/>
            <a:ext cx="504056" cy="504056"/>
          </a:xfrm>
          <a:prstGeom prst="rect">
            <a:avLst/>
          </a:prstGeom>
          <a:noFill/>
        </p:spPr>
      </p:pic>
      <p:sp>
        <p:nvSpPr>
          <p:cNvPr id="20" name="19 CuadroTexto"/>
          <p:cNvSpPr txBox="1"/>
          <p:nvPr/>
        </p:nvSpPr>
        <p:spPr>
          <a:xfrm>
            <a:off x="5148064" y="2843644"/>
            <a:ext cx="3779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Transport</a:t>
            </a:r>
            <a:r>
              <a:rPr lang="es-ES" sz="2400" dirty="0"/>
              <a:t> </a:t>
            </a:r>
            <a:r>
              <a:rPr lang="es-ES" sz="2400" dirty="0" err="1"/>
              <a:t>mercaderies</a:t>
            </a:r>
            <a:endParaRPr lang="es-ES" sz="2400" dirty="0"/>
          </a:p>
        </p:txBody>
      </p:sp>
      <p:pic>
        <p:nvPicPr>
          <p:cNvPr id="21" name="Picture 22" descr="Euro - Iconos gratis de negoci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045968"/>
            <a:ext cx="720000" cy="720000"/>
          </a:xfrm>
          <a:prstGeom prst="rect">
            <a:avLst/>
          </a:prstGeom>
          <a:noFill/>
        </p:spPr>
      </p:pic>
      <p:pic>
        <p:nvPicPr>
          <p:cNvPr id="22" name="Picture 6" descr="Página 24 | Imágenes de Icono Enfado - Descarga gratuita en Freepi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3728" y="5045968"/>
            <a:ext cx="720000" cy="720000"/>
          </a:xfrm>
          <a:prstGeom prst="rect">
            <a:avLst/>
          </a:prstGeom>
          <a:noFill/>
        </p:spPr>
      </p:pic>
      <p:pic>
        <p:nvPicPr>
          <p:cNvPr id="58379" name="Picture 11"/>
          <p:cNvPicPr>
            <a:picLocks noChangeAspect="1" noChangeArrowheads="1"/>
          </p:cNvPicPr>
          <p:nvPr/>
        </p:nvPicPr>
        <p:blipFill>
          <a:blip r:embed="rId8" cstate="print"/>
          <a:srcRect l="35728" t="26375" r="25882" b="21875"/>
          <a:stretch>
            <a:fillRect/>
          </a:stretch>
        </p:blipFill>
        <p:spPr bwMode="auto">
          <a:xfrm>
            <a:off x="4860032" y="3810526"/>
            <a:ext cx="3456384" cy="244605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23 CuadroTexto"/>
          <p:cNvSpPr txBox="1"/>
          <p:nvPr/>
        </p:nvSpPr>
        <p:spPr>
          <a:xfrm>
            <a:off x="4860032" y="6258798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/>
              <a:t>ExoCat</a:t>
            </a:r>
            <a:r>
              <a:rPr lang="es-ES" sz="1600" dirty="0"/>
              <a:t> NO ACTUAL.!</a:t>
            </a:r>
          </a:p>
        </p:txBody>
      </p:sp>
      <p:pic>
        <p:nvPicPr>
          <p:cNvPr id="58381" name="Picture 13" descr="Alimentación Saludable | Promoción de la salu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43808" y="4797152"/>
            <a:ext cx="1152128" cy="1152128"/>
          </a:xfrm>
          <a:prstGeom prst="rect">
            <a:avLst/>
          </a:prstGeom>
          <a:noFill/>
        </p:spPr>
      </p:pic>
      <p:pic>
        <p:nvPicPr>
          <p:cNvPr id="26" name="Picture 12" descr="La Muntada, Aula de natura, Refugi, Viticultura social i ecològic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5949280"/>
            <a:ext cx="648072" cy="6502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Photinus signaticollis"/>
          <p:cNvPicPr>
            <a:picLocks noChangeAspect="1" noChangeArrowheads="1"/>
          </p:cNvPicPr>
          <p:nvPr/>
        </p:nvPicPr>
        <p:blipFill>
          <a:blip r:embed="rId2" cstate="print"/>
          <a:srcRect l="25200" r="26417" b="17201"/>
          <a:stretch>
            <a:fillRect/>
          </a:stretch>
        </p:blipFill>
        <p:spPr bwMode="auto">
          <a:xfrm>
            <a:off x="971600" y="1412776"/>
            <a:ext cx="2736304" cy="2622291"/>
          </a:xfrm>
          <a:prstGeom prst="roundRect">
            <a:avLst/>
          </a:prstGeom>
          <a:noFill/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EEIs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</a:t>
            </a:r>
            <a:r>
              <a:rPr lang="ca-ES" sz="4800" b="1" dirty="0">
                <a:solidFill>
                  <a:srgbClr val="008000"/>
                </a:solidFill>
                <a:latin typeface="Calibri" pitchFamily="34" charset="0"/>
                <a:ea typeface="+mj-ea"/>
                <a:cs typeface="+mj-cs"/>
              </a:rPr>
              <a:t>fora de la llei</a:t>
            </a:r>
            <a:endParaRPr kumimoji="0" lang="ca-ES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611560" y="4077072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dirty="0" err="1"/>
              <a:t>Photinus</a:t>
            </a:r>
            <a:r>
              <a:rPr lang="es-ES" sz="2000" i="1" dirty="0"/>
              <a:t> </a:t>
            </a:r>
            <a:r>
              <a:rPr lang="es-ES" sz="2000" i="1" dirty="0" err="1"/>
              <a:t>signaticollis</a:t>
            </a:r>
            <a:endParaRPr lang="es-ES" sz="2000" i="1" dirty="0"/>
          </a:p>
          <a:p>
            <a:pPr algn="ctr"/>
            <a:r>
              <a:rPr lang="es-ES" sz="2000" dirty="0" err="1"/>
              <a:t>Espurna</a:t>
            </a:r>
            <a:r>
              <a:rPr lang="es-ES" sz="2000" dirty="0"/>
              <a:t> voladora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148064" y="1412776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2016, Girona</a:t>
            </a:r>
          </a:p>
        </p:txBody>
      </p:sp>
      <p:pic>
        <p:nvPicPr>
          <p:cNvPr id="6" name="Picture 16" descr="Apuntar círculos concéntricos contorno i... | Free Icon #Freepik #freeicon  #bordo #remolino #circulos #objetivo | Vector, Iconos, Contor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412776"/>
            <a:ext cx="504056" cy="504056"/>
          </a:xfrm>
          <a:prstGeom prst="rect">
            <a:avLst/>
          </a:prstGeom>
          <a:noFill/>
        </p:spPr>
      </p:pic>
      <p:pic>
        <p:nvPicPr>
          <p:cNvPr id="7" name="Picture 20" descr="El planeta tierra | Icono Grat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060848"/>
            <a:ext cx="504056" cy="504056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5148064" y="212356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Sudamèrica</a:t>
            </a:r>
            <a:endParaRPr lang="es-ES" sz="2400" dirty="0"/>
          </a:p>
        </p:txBody>
      </p:sp>
      <p:pic>
        <p:nvPicPr>
          <p:cNvPr id="9" name="Picture 28" descr="Página 16 | Imágenes de Icono Puerta - Descarga gratuita en Freepi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2780928"/>
            <a:ext cx="504056" cy="504056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5148064" y="2843644"/>
            <a:ext cx="3779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???</a:t>
            </a:r>
          </a:p>
        </p:txBody>
      </p:sp>
      <p:pic>
        <p:nvPicPr>
          <p:cNvPr id="62468" name="Picture 4" descr="Map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4005063"/>
            <a:ext cx="2304256" cy="2208135"/>
          </a:xfrm>
          <a:prstGeom prst="roundRect">
            <a:avLst/>
          </a:prstGeom>
          <a:noFill/>
        </p:spPr>
      </p:pic>
      <p:sp>
        <p:nvSpPr>
          <p:cNvPr id="12" name="11 CuadroTexto"/>
          <p:cNvSpPr txBox="1"/>
          <p:nvPr/>
        </p:nvSpPr>
        <p:spPr>
          <a:xfrm>
            <a:off x="4860032" y="6258798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/>
              <a:t>ExoCat</a:t>
            </a:r>
            <a:endParaRPr lang="es-ES" sz="1600" dirty="0"/>
          </a:p>
        </p:txBody>
      </p:sp>
      <p:pic>
        <p:nvPicPr>
          <p:cNvPr id="13" name="Picture 18" descr="Signo de interrogación - Iconos gratis de señale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7704" y="5229200"/>
            <a:ext cx="720080" cy="7200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 l="26278" t="34250" r="29426" b="3876"/>
          <a:stretch>
            <a:fillRect/>
          </a:stretch>
        </p:blipFill>
        <p:spPr bwMode="auto">
          <a:xfrm rot="21049776">
            <a:off x="281077" y="405041"/>
            <a:ext cx="540060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 l="26375" t="23000" r="30510" b="2751"/>
          <a:stretch>
            <a:fillRect/>
          </a:stretch>
        </p:blipFill>
        <p:spPr bwMode="auto">
          <a:xfrm rot="653909">
            <a:off x="3485542" y="1651401"/>
            <a:ext cx="525658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80728"/>
            <a:ext cx="7702058" cy="38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2915816" y="4941168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/>
              <a:t>Koken</a:t>
            </a:r>
            <a:r>
              <a:rPr lang="es-ES" sz="1600" dirty="0"/>
              <a:t> et al. 2021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 l="1472" t="17375" r="4029" b="501"/>
          <a:stretch>
            <a:fillRect/>
          </a:stretch>
        </p:blipFill>
        <p:spPr bwMode="auto">
          <a:xfrm>
            <a:off x="395536" y="1196752"/>
            <a:ext cx="8364765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Elipse"/>
          <p:cNvSpPr/>
          <p:nvPr/>
        </p:nvSpPr>
        <p:spPr>
          <a:xfrm>
            <a:off x="5796136" y="2276872"/>
            <a:ext cx="3168352" cy="1584176"/>
          </a:xfrm>
          <a:prstGeom prst="ellipse">
            <a:avLst/>
          </a:prstGeom>
          <a:noFill/>
          <a:ln w="857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angrejo Azul - Callinectes Sapidus. Información. Fon-Fishing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12776"/>
            <a:ext cx="2952328" cy="2609648"/>
          </a:xfrm>
          <a:prstGeom prst="roundRect">
            <a:avLst/>
          </a:prstGeom>
          <a:noFill/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EEIs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</a:t>
            </a:r>
            <a:r>
              <a:rPr lang="ca-ES" sz="4800" b="1" dirty="0">
                <a:solidFill>
                  <a:srgbClr val="008000"/>
                </a:solidFill>
                <a:latin typeface="Calibri" pitchFamily="34" charset="0"/>
                <a:ea typeface="+mj-ea"/>
                <a:cs typeface="+mj-cs"/>
              </a:rPr>
              <a:t>fora de la llei</a:t>
            </a:r>
            <a:endParaRPr kumimoji="0" lang="ca-ES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  <p:pic>
        <p:nvPicPr>
          <p:cNvPr id="4" name="Picture 22" descr="Euro - Iconos gratis de negoci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5373216"/>
            <a:ext cx="720000" cy="720000"/>
          </a:xfrm>
          <a:prstGeom prst="rect">
            <a:avLst/>
          </a:prstGeom>
          <a:noFill/>
        </p:spPr>
      </p:pic>
      <p:pic>
        <p:nvPicPr>
          <p:cNvPr id="5" name="Picture 6" descr="Estampado de pata de animal - Iconos gratis de anima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5373216"/>
            <a:ext cx="720000" cy="720000"/>
          </a:xfrm>
          <a:prstGeom prst="rect">
            <a:avLst/>
          </a:prstGeom>
          <a:noFill/>
        </p:spPr>
      </p:pic>
      <p:pic>
        <p:nvPicPr>
          <p:cNvPr id="6" name="Picture 13" descr="Alimentación Saludable | Promoción de la salu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5157192"/>
            <a:ext cx="1152128" cy="1152128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611560" y="4077072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dirty="0" err="1"/>
              <a:t>Callinectes</a:t>
            </a:r>
            <a:r>
              <a:rPr lang="es-ES" sz="2000" i="1" dirty="0"/>
              <a:t> </a:t>
            </a:r>
            <a:r>
              <a:rPr lang="es-ES" sz="2000" i="1" dirty="0" err="1"/>
              <a:t>sapidus</a:t>
            </a:r>
            <a:endParaRPr lang="es-ES" sz="2000" i="1" dirty="0"/>
          </a:p>
          <a:p>
            <a:pPr algn="ctr"/>
            <a:r>
              <a:rPr lang="es-ES" sz="2000" dirty="0" err="1"/>
              <a:t>Cranc</a:t>
            </a:r>
            <a:r>
              <a:rPr lang="es-ES" sz="2000" dirty="0"/>
              <a:t> </a:t>
            </a:r>
            <a:r>
              <a:rPr lang="es-ES" sz="2000" dirty="0" err="1"/>
              <a:t>blau</a:t>
            </a:r>
            <a:endParaRPr lang="es-ES" sz="2000" dirty="0"/>
          </a:p>
        </p:txBody>
      </p:sp>
      <p:pic>
        <p:nvPicPr>
          <p:cNvPr id="8" name="Picture 12" descr="Ecosistema digital de aprendizaje | Mind Ma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5373216"/>
            <a:ext cx="721120" cy="720000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5148064" y="1412776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2012, Delta </a:t>
            </a:r>
            <a:r>
              <a:rPr lang="es-ES" sz="2400" dirty="0" err="1"/>
              <a:t>Ebre</a:t>
            </a:r>
            <a:endParaRPr lang="es-ES" sz="2400" dirty="0"/>
          </a:p>
        </p:txBody>
      </p:sp>
      <p:pic>
        <p:nvPicPr>
          <p:cNvPr id="10" name="Picture 16" descr="Apuntar círculos concéntricos contorno i... | Free Icon #Freepik #freeicon  #bordo #remolino #circulos #objetivo | Vector, Iconos, Contorn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992" y="1412776"/>
            <a:ext cx="504056" cy="504056"/>
          </a:xfrm>
          <a:prstGeom prst="rect">
            <a:avLst/>
          </a:prstGeom>
          <a:noFill/>
        </p:spPr>
      </p:pic>
      <p:pic>
        <p:nvPicPr>
          <p:cNvPr id="11" name="Picture 20" descr="El planeta tierra | Icono Grati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9992" y="2060848"/>
            <a:ext cx="504056" cy="504056"/>
          </a:xfrm>
          <a:prstGeom prst="rect">
            <a:avLst/>
          </a:prstGeom>
          <a:noFill/>
        </p:spPr>
      </p:pic>
      <p:sp>
        <p:nvSpPr>
          <p:cNvPr id="12" name="11 CuadroTexto"/>
          <p:cNvSpPr txBox="1"/>
          <p:nvPr/>
        </p:nvSpPr>
        <p:spPr>
          <a:xfrm>
            <a:off x="5148064" y="212356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Costa W </a:t>
            </a:r>
            <a:r>
              <a:rPr lang="es-ES" sz="2400" dirty="0" err="1"/>
              <a:t>atlàntic</a:t>
            </a:r>
            <a:endParaRPr lang="es-ES" sz="2400" dirty="0"/>
          </a:p>
        </p:txBody>
      </p:sp>
      <p:pic>
        <p:nvPicPr>
          <p:cNvPr id="13" name="Picture 28" descr="Página 16 | Imágenes de Icono Puerta - Descarga gratuita en Freepik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9992" y="2780928"/>
            <a:ext cx="504056" cy="504056"/>
          </a:xfrm>
          <a:prstGeom prst="rect">
            <a:avLst/>
          </a:prstGeom>
          <a:noFill/>
        </p:spPr>
      </p:pic>
      <p:sp>
        <p:nvSpPr>
          <p:cNvPr id="14" name="13 CuadroTexto"/>
          <p:cNvSpPr txBox="1"/>
          <p:nvPr/>
        </p:nvSpPr>
        <p:spPr>
          <a:xfrm>
            <a:off x="5148064" y="2843644"/>
            <a:ext cx="3779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Aigües</a:t>
            </a:r>
            <a:r>
              <a:rPr lang="es-ES" sz="2400" dirty="0"/>
              <a:t> de </a:t>
            </a:r>
            <a:r>
              <a:rPr lang="es-ES" sz="2400" dirty="0" err="1"/>
              <a:t>llast</a:t>
            </a:r>
            <a:endParaRPr lang="es-ES" sz="2400" dirty="0"/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20072" y="3717032"/>
            <a:ext cx="3186558" cy="254256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CuadroTexto"/>
          <p:cNvSpPr txBox="1"/>
          <p:nvPr/>
        </p:nvSpPr>
        <p:spPr>
          <a:xfrm>
            <a:off x="5076056" y="6309320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DARP 2018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Gestió </a:t>
            </a:r>
            <a:r>
              <a:rPr kumimoji="0" lang="ca-E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EEIs</a:t>
            </a:r>
            <a:endParaRPr kumimoji="0" lang="ca-ES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683568" y="1052736"/>
            <a:ext cx="79928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S" sz="2000" dirty="0"/>
              <a:t>De quina </a:t>
            </a:r>
            <a:r>
              <a:rPr lang="es-ES" sz="2000" dirty="0" err="1"/>
              <a:t>espècie</a:t>
            </a:r>
            <a:r>
              <a:rPr lang="es-ES" sz="2000" dirty="0"/>
              <a:t> es </a:t>
            </a:r>
            <a:r>
              <a:rPr lang="es-ES" sz="2000" dirty="0" err="1"/>
              <a:t>tracta</a:t>
            </a:r>
            <a:r>
              <a:rPr lang="es-ES" sz="2000" dirty="0"/>
              <a:t>?</a:t>
            </a:r>
          </a:p>
          <a:p>
            <a:pPr>
              <a:buFont typeface="Wingdings" pitchFamily="2" charset="2"/>
              <a:buChar char="ü"/>
            </a:pPr>
            <a:r>
              <a:rPr lang="es-ES" sz="2000" dirty="0"/>
              <a:t>En </a:t>
            </a:r>
            <a:r>
              <a:rPr lang="es-ES" sz="2000" dirty="0" err="1"/>
              <a:t>quin</a:t>
            </a:r>
            <a:r>
              <a:rPr lang="es-ES" sz="2000" dirty="0"/>
              <a:t> </a:t>
            </a:r>
            <a:r>
              <a:rPr lang="es-ES" sz="2000" dirty="0" err="1"/>
              <a:t>espai</a:t>
            </a:r>
            <a:r>
              <a:rPr lang="es-ES" sz="2000" dirty="0"/>
              <a:t> es </a:t>
            </a:r>
            <a:r>
              <a:rPr lang="es-ES" sz="2000" dirty="0" err="1"/>
              <a:t>troba</a:t>
            </a:r>
            <a:r>
              <a:rPr lang="es-ES" sz="2000" dirty="0"/>
              <a:t>?</a:t>
            </a:r>
          </a:p>
          <a:p>
            <a:pPr>
              <a:buFont typeface="Wingdings" pitchFamily="2" charset="2"/>
              <a:buChar char="ü"/>
            </a:pPr>
            <a:r>
              <a:rPr lang="es-ES" sz="2000" dirty="0" err="1"/>
              <a:t>Quin</a:t>
            </a:r>
            <a:r>
              <a:rPr lang="es-ES" sz="2000" dirty="0"/>
              <a:t> </a:t>
            </a:r>
            <a:r>
              <a:rPr lang="es-ES" sz="2000" dirty="0" err="1"/>
              <a:t>és</a:t>
            </a:r>
            <a:r>
              <a:rPr lang="es-ES" sz="2000" dirty="0"/>
              <a:t> </a:t>
            </a:r>
            <a:r>
              <a:rPr lang="es-ES" sz="2000" dirty="0" err="1"/>
              <a:t>l’estat</a:t>
            </a:r>
            <a:r>
              <a:rPr lang="es-ES" sz="2000" dirty="0"/>
              <a:t> </a:t>
            </a:r>
            <a:r>
              <a:rPr lang="es-ES" sz="2000" dirty="0" err="1"/>
              <a:t>d’aquesta</a:t>
            </a:r>
            <a:r>
              <a:rPr lang="es-ES" sz="2000" dirty="0"/>
              <a:t> EEI al </a:t>
            </a:r>
            <a:r>
              <a:rPr lang="es-ES" sz="2000" dirty="0" err="1"/>
              <a:t>meu</a:t>
            </a:r>
            <a:r>
              <a:rPr lang="es-ES" sz="2000" dirty="0"/>
              <a:t> </a:t>
            </a:r>
            <a:r>
              <a:rPr lang="es-ES" sz="2000" dirty="0" err="1"/>
              <a:t>territori</a:t>
            </a:r>
            <a:r>
              <a:rPr lang="es-ES" sz="2000" dirty="0"/>
              <a:t>? (Escala)</a:t>
            </a:r>
          </a:p>
          <a:p>
            <a:pPr>
              <a:buFont typeface="Wingdings" pitchFamily="2" charset="2"/>
              <a:buChar char="ü"/>
            </a:pPr>
            <a:r>
              <a:rPr lang="es-ES" sz="2000" dirty="0"/>
              <a:t>En </a:t>
            </a:r>
            <a:r>
              <a:rPr lang="es-ES" sz="2000" dirty="0" err="1"/>
              <a:t>quin</a:t>
            </a:r>
            <a:r>
              <a:rPr lang="es-ES" sz="2000" dirty="0"/>
              <a:t> </a:t>
            </a:r>
            <a:r>
              <a:rPr lang="es-ES" sz="2000" dirty="0" err="1"/>
              <a:t>moment</a:t>
            </a:r>
            <a:r>
              <a:rPr lang="es-ES" sz="2000" dirty="0"/>
              <a:t> </a:t>
            </a:r>
            <a:r>
              <a:rPr lang="es-ES" sz="2000" dirty="0" err="1"/>
              <a:t>estem</a:t>
            </a:r>
            <a:r>
              <a:rPr lang="es-ES" sz="2000" dirty="0"/>
              <a:t>?</a:t>
            </a:r>
          </a:p>
          <a:p>
            <a:pPr>
              <a:buFont typeface="Wingdings" pitchFamily="2" charset="2"/>
              <a:buChar char="ü"/>
            </a:pPr>
            <a:r>
              <a:rPr lang="es-ES" sz="2000" dirty="0" err="1"/>
              <a:t>Hi</a:t>
            </a:r>
            <a:r>
              <a:rPr lang="es-ES" sz="2000" dirty="0"/>
              <a:t> ha </a:t>
            </a:r>
            <a:r>
              <a:rPr lang="es-ES" sz="2000" dirty="0" err="1"/>
              <a:t>espècies</a:t>
            </a:r>
            <a:r>
              <a:rPr lang="es-ES" sz="2000" dirty="0"/>
              <a:t>/</a:t>
            </a:r>
            <a:r>
              <a:rPr lang="es-ES" sz="2000" dirty="0" err="1"/>
              <a:t>hàbitats</a:t>
            </a:r>
            <a:r>
              <a:rPr lang="es-ES" sz="2000" dirty="0"/>
              <a:t> vulnerables?</a:t>
            </a:r>
          </a:p>
          <a:p>
            <a:pPr>
              <a:buFont typeface="Wingdings" pitchFamily="2" charset="2"/>
              <a:buChar char="ü"/>
            </a:pPr>
            <a:r>
              <a:rPr lang="es-ES" sz="2000" dirty="0"/>
              <a:t>Provoca </a:t>
            </a:r>
            <a:r>
              <a:rPr lang="es-ES" sz="2000" dirty="0" err="1"/>
              <a:t>molèsties</a:t>
            </a:r>
            <a:r>
              <a:rPr lang="es-ES" sz="2000" dirty="0"/>
              <a:t>?</a:t>
            </a:r>
          </a:p>
          <a:p>
            <a:pPr>
              <a:buFont typeface="Wingdings" pitchFamily="2" charset="2"/>
              <a:buChar char="ü"/>
            </a:pPr>
            <a:r>
              <a:rPr lang="es-ES" sz="2000" dirty="0"/>
              <a:t>Provoca </a:t>
            </a:r>
            <a:r>
              <a:rPr lang="es-ES" sz="2000" dirty="0" err="1"/>
              <a:t>problemes</a:t>
            </a:r>
            <a:r>
              <a:rPr lang="es-ES" sz="2000" dirty="0"/>
              <a:t> de </a:t>
            </a:r>
            <a:r>
              <a:rPr lang="es-ES" sz="2000" dirty="0" err="1"/>
              <a:t>salut</a:t>
            </a:r>
            <a:r>
              <a:rPr lang="es-ES" sz="2000" dirty="0"/>
              <a:t> pública?</a:t>
            </a:r>
          </a:p>
          <a:p>
            <a:pPr>
              <a:buFont typeface="Wingdings" pitchFamily="2" charset="2"/>
              <a:buChar char="ü"/>
            </a:pPr>
            <a:r>
              <a:rPr lang="es-ES" sz="2000" dirty="0" err="1"/>
              <a:t>Malmet</a:t>
            </a:r>
            <a:r>
              <a:rPr lang="es-ES" sz="2000" dirty="0"/>
              <a:t> recursos o </a:t>
            </a:r>
            <a:r>
              <a:rPr lang="es-ES" sz="2000" dirty="0" err="1"/>
              <a:t>bens</a:t>
            </a:r>
            <a:r>
              <a:rPr lang="es-ES" sz="2000" dirty="0"/>
              <a:t> </a:t>
            </a:r>
            <a:r>
              <a:rPr lang="es-ES" sz="2000" dirty="0" err="1"/>
              <a:t>d’interès</a:t>
            </a:r>
            <a:r>
              <a:rPr lang="es-ES" sz="2000" dirty="0"/>
              <a:t>?</a:t>
            </a:r>
          </a:p>
          <a:p>
            <a:pPr>
              <a:buFont typeface="Wingdings" pitchFamily="2" charset="2"/>
              <a:buChar char="ü"/>
            </a:pPr>
            <a:r>
              <a:rPr lang="es-ES" sz="2000" dirty="0" err="1"/>
              <a:t>Amb</a:t>
            </a:r>
            <a:r>
              <a:rPr lang="es-ES" sz="2000" dirty="0"/>
              <a:t> </a:t>
            </a:r>
            <a:r>
              <a:rPr lang="es-ES" sz="2000" dirty="0" err="1"/>
              <a:t>quins</a:t>
            </a:r>
            <a:r>
              <a:rPr lang="es-ES" sz="2000" dirty="0"/>
              <a:t> recursos/</a:t>
            </a:r>
            <a:r>
              <a:rPr lang="es-ES" sz="2000" dirty="0" err="1"/>
              <a:t>mitjans</a:t>
            </a:r>
            <a:r>
              <a:rPr lang="es-ES" sz="2000" dirty="0"/>
              <a:t> compto?</a:t>
            </a:r>
          </a:p>
          <a:p>
            <a:pPr>
              <a:buFont typeface="Wingdings" pitchFamily="2" charset="2"/>
              <a:buChar char="ü"/>
            </a:pPr>
            <a:r>
              <a:rPr lang="es-ES" sz="2000" dirty="0" err="1"/>
              <a:t>És</a:t>
            </a:r>
            <a:r>
              <a:rPr lang="es-ES" sz="2000" dirty="0"/>
              <a:t> viable </a:t>
            </a:r>
            <a:r>
              <a:rPr lang="es-ES" sz="2000" dirty="0" err="1"/>
              <a:t>fer</a:t>
            </a:r>
            <a:r>
              <a:rPr lang="es-ES" sz="2000" dirty="0"/>
              <a:t> </a:t>
            </a:r>
            <a:r>
              <a:rPr lang="es-ES" sz="2000" dirty="0" err="1"/>
              <a:t>manteniment</a:t>
            </a:r>
            <a:r>
              <a:rPr lang="es-ES" sz="2000" dirty="0"/>
              <a:t>/</a:t>
            </a:r>
            <a:r>
              <a:rPr lang="es-ES" sz="2000" dirty="0" err="1"/>
              <a:t>recordatoris</a:t>
            </a:r>
            <a:r>
              <a:rPr lang="es-ES" sz="2000" dirty="0"/>
              <a:t>?</a:t>
            </a:r>
          </a:p>
          <a:p>
            <a:pPr>
              <a:buFont typeface="Wingdings" pitchFamily="2" charset="2"/>
              <a:buChar char="ü"/>
            </a:pPr>
            <a:r>
              <a:rPr lang="es-ES" sz="2000" dirty="0" err="1"/>
              <a:t>Hi</a:t>
            </a:r>
            <a:r>
              <a:rPr lang="es-ES" sz="2000" dirty="0"/>
              <a:t> ha </a:t>
            </a:r>
            <a:r>
              <a:rPr lang="es-ES" sz="2000" dirty="0" err="1"/>
              <a:t>focus</a:t>
            </a:r>
            <a:r>
              <a:rPr lang="es-ES" sz="2000" dirty="0"/>
              <a:t> de </a:t>
            </a:r>
            <a:r>
              <a:rPr lang="es-ES" sz="2000" dirty="0" err="1"/>
              <a:t>dispersió</a:t>
            </a:r>
            <a:r>
              <a:rPr lang="es-ES" sz="2000" dirty="0"/>
              <a:t> </a:t>
            </a:r>
            <a:r>
              <a:rPr lang="es-ES" sz="2000" dirty="0" err="1"/>
              <a:t>propers</a:t>
            </a:r>
            <a:r>
              <a:rPr lang="es-ES" sz="2000" dirty="0"/>
              <a:t>?</a:t>
            </a:r>
          </a:p>
          <a:p>
            <a:pPr>
              <a:buFont typeface="Wingdings" pitchFamily="2" charset="2"/>
              <a:buChar char="ü"/>
            </a:pPr>
            <a:r>
              <a:rPr lang="es-ES" sz="2000" dirty="0" err="1"/>
              <a:t>Legislació</a:t>
            </a:r>
            <a:r>
              <a:rPr lang="es-ES" sz="2000" dirty="0"/>
              <a:t> vs. casos </a:t>
            </a:r>
            <a:r>
              <a:rPr lang="es-ES" sz="2000" dirty="0" err="1"/>
              <a:t>reals</a:t>
            </a:r>
            <a:endParaRPr lang="es-ES" sz="2000" dirty="0"/>
          </a:p>
          <a:p>
            <a:pPr>
              <a:buFont typeface="Wingdings" pitchFamily="2" charset="2"/>
              <a:buChar char="ü"/>
            </a:pPr>
            <a:r>
              <a:rPr lang="es-ES" sz="2000" dirty="0" err="1"/>
              <a:t>Monitoreig</a:t>
            </a:r>
            <a:r>
              <a:rPr lang="es-ES" sz="2000" dirty="0"/>
              <a:t> vs. </a:t>
            </a:r>
            <a:r>
              <a:rPr lang="es-ES" sz="2000" dirty="0" err="1"/>
              <a:t>eradicació</a:t>
            </a:r>
            <a:endParaRPr lang="es-ES" sz="2000" dirty="0"/>
          </a:p>
          <a:p>
            <a:pPr>
              <a:buFont typeface="Wingdings" pitchFamily="2" charset="2"/>
              <a:buChar char="ü"/>
            </a:pPr>
            <a:r>
              <a:rPr lang="es-ES" sz="2000" dirty="0" err="1"/>
              <a:t>Equilibri</a:t>
            </a:r>
            <a:endParaRPr lang="es-ES" sz="2000" dirty="0"/>
          </a:p>
          <a:p>
            <a:pPr>
              <a:buFont typeface="Wingdings" pitchFamily="2" charset="2"/>
              <a:buChar char="ü"/>
            </a:pPr>
            <a:r>
              <a:rPr lang="es-ES" sz="2000" dirty="0" err="1"/>
              <a:t>Protecció</a:t>
            </a:r>
            <a:r>
              <a:rPr lang="es-ES" sz="2000" dirty="0"/>
              <a:t> </a:t>
            </a:r>
            <a:r>
              <a:rPr lang="es-ES" sz="2000" dirty="0" err="1"/>
              <a:t>hàbitats</a:t>
            </a:r>
            <a:endParaRPr lang="es-ES" sz="2000" dirty="0"/>
          </a:p>
          <a:p>
            <a:pPr>
              <a:buFont typeface="Wingdings" pitchFamily="2" charset="2"/>
              <a:buChar char="ü"/>
            </a:pPr>
            <a:r>
              <a:rPr lang="es-ES" sz="2000" dirty="0" err="1"/>
              <a:t>Objectius</a:t>
            </a:r>
            <a:r>
              <a:rPr lang="es-ES" sz="2000" dirty="0"/>
              <a:t> </a:t>
            </a:r>
            <a:r>
              <a:rPr lang="es-ES" sz="2000" dirty="0" err="1"/>
              <a:t>realistes</a:t>
            </a:r>
            <a:endParaRPr lang="es-ES" sz="2000" dirty="0"/>
          </a:p>
          <a:p>
            <a:pPr>
              <a:buFont typeface="Wingdings" pitchFamily="2" charset="2"/>
              <a:buChar char="ü"/>
            </a:pPr>
            <a:r>
              <a:rPr lang="es-ES" sz="2000" dirty="0" err="1"/>
              <a:t>Paciència</a:t>
            </a:r>
            <a:r>
              <a:rPr lang="es-ES" sz="2000" dirty="0"/>
              <a:t>, </a:t>
            </a:r>
            <a:r>
              <a:rPr lang="es-ES" sz="2000" dirty="0" err="1"/>
              <a:t>confiança</a:t>
            </a:r>
            <a:r>
              <a:rPr lang="es-ES" sz="2000" dirty="0"/>
              <a:t> persones </a:t>
            </a:r>
            <a:r>
              <a:rPr lang="es-ES" sz="2000" dirty="0" err="1"/>
              <a:t>expertes</a:t>
            </a:r>
            <a:r>
              <a:rPr lang="es-ES" sz="2000" dirty="0"/>
              <a:t>, </a:t>
            </a:r>
            <a:r>
              <a:rPr lang="es-ES" sz="2000" dirty="0" err="1"/>
              <a:t>humilitat</a:t>
            </a:r>
            <a:r>
              <a:rPr lang="es-ES" sz="2000" dirty="0"/>
              <a:t> vs. </a:t>
            </a:r>
            <a:r>
              <a:rPr lang="es-ES" sz="2000" dirty="0" err="1"/>
              <a:t>vistositat</a:t>
            </a:r>
            <a:r>
              <a:rPr lang="es-ES" sz="2000" dirty="0"/>
              <a:t>…</a:t>
            </a:r>
          </a:p>
          <a:p>
            <a:pPr>
              <a:buFont typeface="Wingdings" pitchFamily="2" charset="2"/>
              <a:buChar char="ü"/>
            </a:pPr>
            <a:r>
              <a:rPr lang="es-ES" sz="2000" dirty="0" err="1"/>
              <a:t>Llarg</a:t>
            </a:r>
            <a:r>
              <a:rPr lang="es-ES" sz="2000" dirty="0"/>
              <a:t> </a:t>
            </a:r>
            <a:r>
              <a:rPr lang="es-ES" sz="2000" dirty="0" err="1"/>
              <a:t>termini</a:t>
            </a:r>
            <a:r>
              <a:rPr lang="es-ES" sz="2000" dirty="0"/>
              <a:t>, recursos </a:t>
            </a:r>
            <a:r>
              <a:rPr lang="es-ES" sz="2000" dirty="0" err="1"/>
              <a:t>públics</a:t>
            </a:r>
            <a:r>
              <a:rPr lang="es-ES" sz="2000" dirty="0"/>
              <a:t>, </a:t>
            </a:r>
            <a:r>
              <a:rPr lang="es-ES" sz="2000" dirty="0" err="1"/>
              <a:t>comunicació</a:t>
            </a:r>
            <a:r>
              <a:rPr lang="es-ES" sz="2000" dirty="0"/>
              <a:t>, </a:t>
            </a:r>
            <a:r>
              <a:rPr lang="es-ES" sz="2000" dirty="0" err="1"/>
              <a:t>resistència</a:t>
            </a:r>
            <a:r>
              <a:rPr lang="es-ES" sz="2000" dirty="0"/>
              <a:t>/</a:t>
            </a:r>
            <a:r>
              <a:rPr lang="es-ES" sz="2000" dirty="0" err="1"/>
              <a:t>resiliència</a:t>
            </a:r>
            <a:r>
              <a:rPr lang="es-ES" sz="2000" dirty="0"/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 l="38091" t="39875" r="38602" b="32000"/>
          <a:stretch>
            <a:fillRect/>
          </a:stretch>
        </p:blipFill>
        <p:spPr bwMode="auto">
          <a:xfrm>
            <a:off x="1691680" y="1268760"/>
            <a:ext cx="5544616" cy="3512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2627784" y="4797152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CREAF 2022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971600" y="5589240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s-ES" dirty="0" err="1"/>
              <a:t>Prevenció</a:t>
            </a:r>
            <a:r>
              <a:rPr lang="es-ES" dirty="0"/>
              <a:t> (</a:t>
            </a:r>
            <a:r>
              <a:rPr lang="es-ES" dirty="0" err="1"/>
              <a:t>Educació</a:t>
            </a:r>
            <a:r>
              <a:rPr lang="es-ES" dirty="0"/>
              <a:t>, </a:t>
            </a:r>
            <a:r>
              <a:rPr lang="es-ES" dirty="0" err="1"/>
              <a:t>difusió</a:t>
            </a:r>
            <a:r>
              <a:rPr lang="es-ES" dirty="0"/>
              <a:t>, mesures </a:t>
            </a:r>
            <a:r>
              <a:rPr lang="es-ES" dirty="0" err="1"/>
              <a:t>preventives</a:t>
            </a:r>
            <a:r>
              <a:rPr lang="es-ES" dirty="0"/>
              <a:t>…)</a:t>
            </a:r>
          </a:p>
          <a:p>
            <a:pPr marL="342900" indent="-342900">
              <a:buAutoNum type="arabicParenR"/>
            </a:pPr>
            <a:r>
              <a:rPr lang="es-ES" dirty="0" err="1"/>
              <a:t>Ràpida</a:t>
            </a:r>
            <a:r>
              <a:rPr lang="es-ES" dirty="0"/>
              <a:t> </a:t>
            </a:r>
            <a:r>
              <a:rPr lang="es-ES" dirty="0" err="1"/>
              <a:t>detecció</a:t>
            </a:r>
            <a:r>
              <a:rPr lang="es-ES" dirty="0"/>
              <a:t> i </a:t>
            </a:r>
            <a:r>
              <a:rPr lang="es-ES" dirty="0" err="1"/>
              <a:t>actuació</a:t>
            </a:r>
            <a:r>
              <a:rPr lang="es-ES" dirty="0"/>
              <a:t> </a:t>
            </a:r>
            <a:r>
              <a:rPr lang="es-ES" dirty="0" err="1"/>
              <a:t>immediata</a:t>
            </a:r>
            <a:r>
              <a:rPr lang="es-ES" dirty="0"/>
              <a:t> </a:t>
            </a:r>
            <a:r>
              <a:rPr lang="es-ES" dirty="0" err="1"/>
              <a:t>via</a:t>
            </a:r>
            <a:r>
              <a:rPr lang="es-ES" dirty="0"/>
              <a:t> </a:t>
            </a:r>
            <a:r>
              <a:rPr lang="es-ES" dirty="0" err="1"/>
              <a:t>eradicació</a:t>
            </a:r>
            <a:endParaRPr lang="es-ES" dirty="0"/>
          </a:p>
          <a:p>
            <a:pPr marL="342900" indent="-342900">
              <a:buAutoNum type="arabicParenR"/>
            </a:pPr>
            <a:r>
              <a:rPr lang="es-ES" dirty="0" err="1"/>
              <a:t>Contenció</a:t>
            </a:r>
            <a:r>
              <a:rPr lang="es-ES" dirty="0"/>
              <a:t> i mesures de control </a:t>
            </a:r>
            <a:r>
              <a:rPr lang="es-ES" dirty="0" err="1"/>
              <a:t>acompanyades</a:t>
            </a:r>
            <a:r>
              <a:rPr lang="es-ES" dirty="0"/>
              <a:t> de </a:t>
            </a:r>
            <a:r>
              <a:rPr lang="es-ES" dirty="0" err="1"/>
              <a:t>mitigació</a:t>
            </a:r>
            <a:r>
              <a:rPr lang="es-ES" dirty="0"/>
              <a:t> </a:t>
            </a:r>
            <a:r>
              <a:rPr lang="es-ES" dirty="0" err="1"/>
              <a:t>dimpactes</a:t>
            </a:r>
            <a:r>
              <a:rPr lang="es-ES" dirty="0"/>
              <a:t>.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Gestió </a:t>
            </a:r>
            <a:r>
              <a:rPr kumimoji="0" lang="ca-E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EEIs</a:t>
            </a:r>
            <a:endParaRPr kumimoji="0" lang="ca-ES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Gestió </a:t>
            </a:r>
            <a:r>
              <a:rPr kumimoji="0" lang="ca-E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EEIs</a:t>
            </a:r>
            <a:endParaRPr kumimoji="0" lang="ca-ES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  <p:pic>
        <p:nvPicPr>
          <p:cNvPr id="3074" name="Picture 2" descr="Examples of habitat types with vegetation of perennial herbs, ruderal... |  Download Scientific Diagr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4313829" cy="3240000"/>
          </a:xfrm>
          <a:prstGeom prst="roundRect">
            <a:avLst/>
          </a:prstGeom>
          <a:noFill/>
        </p:spPr>
      </p:pic>
      <p:sp>
        <p:nvSpPr>
          <p:cNvPr id="3076" name="AutoShape 4" descr="ELS BOSCOS MEDITERRANIS D'ALT VALOR ECOLÒG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078" name="AutoShape 6" descr="ELS BOSCOS MEDITERRANIS D'ALT VALOR ECOLÒG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/>
          <a:srcRect l="43997" t="38750" r="22338" b="18500"/>
          <a:stretch>
            <a:fillRect/>
          </a:stretch>
        </p:blipFill>
        <p:spPr bwMode="auto">
          <a:xfrm>
            <a:off x="3995936" y="3284984"/>
            <a:ext cx="4860000" cy="3240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8 Rectángulo"/>
          <p:cNvSpPr/>
          <p:nvPr/>
        </p:nvSpPr>
        <p:spPr>
          <a:xfrm>
            <a:off x="5436096" y="1628800"/>
            <a:ext cx="2592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dirty="0" err="1"/>
              <a:t>Protecció</a:t>
            </a:r>
            <a:r>
              <a:rPr lang="es-ES" sz="2400" dirty="0"/>
              <a:t> </a:t>
            </a:r>
            <a:r>
              <a:rPr lang="es-ES" sz="2400" dirty="0" err="1"/>
              <a:t>hàbitats</a:t>
            </a:r>
            <a:r>
              <a:rPr lang="es-ES" sz="2400" dirty="0"/>
              <a:t> i </a:t>
            </a:r>
            <a:r>
              <a:rPr lang="es-ES" sz="2400" dirty="0" err="1"/>
              <a:t>processos</a:t>
            </a:r>
            <a:r>
              <a:rPr lang="es-ES" sz="2400" dirty="0"/>
              <a:t> de </a:t>
            </a:r>
            <a:r>
              <a:rPr lang="es-ES" sz="2400" dirty="0" err="1"/>
              <a:t>succesió</a:t>
            </a:r>
            <a:endParaRPr lang="es-ES" sz="24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83568" y="4293096"/>
            <a:ext cx="3744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S" dirty="0"/>
              <a:t>Ley de </a:t>
            </a:r>
            <a:r>
              <a:rPr lang="es-ES" dirty="0" err="1"/>
              <a:t>protecció</a:t>
            </a:r>
            <a:r>
              <a:rPr lang="es-ES" dirty="0"/>
              <a:t> de la </a:t>
            </a:r>
            <a:r>
              <a:rPr lang="es-ES" dirty="0" err="1"/>
              <a:t>biodiversitat</a:t>
            </a:r>
            <a:endParaRPr lang="es-ES" dirty="0"/>
          </a:p>
          <a:p>
            <a:pPr>
              <a:buFont typeface="Wingdings" pitchFamily="2" charset="2"/>
              <a:buChar char="ü"/>
            </a:pPr>
            <a:r>
              <a:rPr lang="es-ES" dirty="0" err="1"/>
              <a:t>Monitoreig</a:t>
            </a:r>
            <a:endParaRPr lang="es-ES" dirty="0"/>
          </a:p>
          <a:p>
            <a:pPr>
              <a:buFont typeface="Wingdings" pitchFamily="2" charset="2"/>
              <a:buChar char="ü"/>
            </a:pPr>
            <a:r>
              <a:rPr lang="es-ES" dirty="0" err="1"/>
              <a:t>Actuacions</a:t>
            </a:r>
            <a:r>
              <a:rPr lang="es-ES" dirty="0"/>
              <a:t> ben </a:t>
            </a:r>
            <a:r>
              <a:rPr lang="es-ES" dirty="0" err="1"/>
              <a:t>puntuals</a:t>
            </a:r>
            <a:endParaRPr lang="es-ES" dirty="0"/>
          </a:p>
          <a:p>
            <a:pPr>
              <a:buFont typeface="Wingdings" pitchFamily="2" charset="2"/>
              <a:buChar char="ü"/>
            </a:pPr>
            <a:r>
              <a:rPr lang="es-ES" dirty="0" err="1"/>
              <a:t>Afectació</a:t>
            </a:r>
            <a:r>
              <a:rPr lang="es-ES" dirty="0"/>
              <a:t> </a:t>
            </a:r>
            <a:r>
              <a:rPr lang="es-ES" dirty="0" err="1"/>
              <a:t>països</a:t>
            </a:r>
            <a:r>
              <a:rPr lang="es-ES" dirty="0"/>
              <a:t> </a:t>
            </a:r>
            <a:r>
              <a:rPr lang="es-ES" dirty="0" err="1"/>
              <a:t>veïns</a:t>
            </a:r>
            <a:endParaRPr lang="es-ES" dirty="0"/>
          </a:p>
          <a:p>
            <a:pPr>
              <a:buFont typeface="Wingdings" pitchFamily="2" charset="2"/>
              <a:buChar char="ü"/>
            </a:pPr>
            <a:r>
              <a:rPr lang="es-ES" dirty="0" err="1"/>
              <a:t>Lobys</a:t>
            </a:r>
            <a:r>
              <a:rPr lang="es-ES" dirty="0"/>
              <a:t>?</a:t>
            </a:r>
          </a:p>
          <a:p>
            <a:pPr>
              <a:buFont typeface="Wingdings" pitchFamily="2" charset="2"/>
              <a:buChar char="ü"/>
            </a:pPr>
            <a:r>
              <a:rPr lang="es-ES" dirty="0"/>
              <a:t>Bioética/mirada </a:t>
            </a:r>
            <a:r>
              <a:rPr lang="es-ES" dirty="0" err="1"/>
              <a:t>filosòfica</a:t>
            </a:r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Gestió </a:t>
            </a:r>
            <a:r>
              <a:rPr kumimoji="0" lang="ca-E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EEIs</a:t>
            </a:r>
            <a:endParaRPr kumimoji="0" lang="ca-ES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  <p:pic>
        <p:nvPicPr>
          <p:cNvPr id="2050" name="Picture 2" descr="Silueta de Mapa de Francia – Vectores de siluetas gratuitos | Creazil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96752"/>
            <a:ext cx="2736304" cy="2596069"/>
          </a:xfrm>
          <a:prstGeom prst="rect">
            <a:avLst/>
          </a:prstGeom>
          <a:noFill/>
        </p:spPr>
      </p:pic>
      <p:pic>
        <p:nvPicPr>
          <p:cNvPr id="2052" name="Picture 4" descr="Vector de Esquema de Australia para Descargar Gratis | FreeImag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1" y="1124744"/>
            <a:ext cx="3168352" cy="2951508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4860032" y="4509120"/>
            <a:ext cx="37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S" dirty="0" err="1"/>
              <a:t>Història</a:t>
            </a:r>
            <a:r>
              <a:rPr lang="es-ES" dirty="0"/>
              <a:t> </a:t>
            </a:r>
            <a:r>
              <a:rPr lang="es-ES" dirty="0" err="1"/>
              <a:t>recent</a:t>
            </a:r>
            <a:r>
              <a:rPr lang="es-ES" dirty="0"/>
              <a:t> </a:t>
            </a:r>
            <a:r>
              <a:rPr lang="es-ES" dirty="0" err="1"/>
              <a:t>lligada</a:t>
            </a:r>
            <a:r>
              <a:rPr lang="es-ES" dirty="0"/>
              <a:t> a </a:t>
            </a:r>
            <a:r>
              <a:rPr lang="es-ES" dirty="0" err="1"/>
              <a:t>EEIs</a:t>
            </a:r>
            <a:endParaRPr lang="es-ES" dirty="0"/>
          </a:p>
          <a:p>
            <a:pPr>
              <a:buFont typeface="Wingdings" pitchFamily="2" charset="2"/>
              <a:buChar char="ü"/>
            </a:pPr>
            <a:r>
              <a:rPr lang="es-ES" dirty="0"/>
              <a:t>Impactes </a:t>
            </a:r>
            <a:r>
              <a:rPr lang="es-ES" dirty="0" err="1"/>
              <a:t>dràstics</a:t>
            </a:r>
            <a:endParaRPr lang="es-ES" dirty="0"/>
          </a:p>
          <a:p>
            <a:pPr>
              <a:buFont typeface="Wingdings" pitchFamily="2" charset="2"/>
              <a:buChar char="ü"/>
            </a:pPr>
            <a:r>
              <a:rPr lang="es-ES" dirty="0" err="1"/>
              <a:t>Actuacions</a:t>
            </a:r>
            <a:endParaRPr lang="es-ES" dirty="0"/>
          </a:p>
          <a:p>
            <a:pPr>
              <a:buFont typeface="Wingdings" pitchFamily="2" charset="2"/>
              <a:buChar char="ü"/>
            </a:pPr>
            <a:r>
              <a:rPr lang="es-ES" dirty="0" err="1"/>
              <a:t>Errors</a:t>
            </a:r>
            <a:endParaRPr lang="es-ES" dirty="0"/>
          </a:p>
          <a:p>
            <a:pPr>
              <a:buFont typeface="Wingdings" pitchFamily="2" charset="2"/>
              <a:buChar char="ü"/>
            </a:pPr>
            <a:r>
              <a:rPr lang="es-ES" dirty="0" err="1"/>
              <a:t>Aprenentatge</a:t>
            </a:r>
            <a:endParaRPr lang="es-E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4800" b="1" dirty="0">
                <a:solidFill>
                  <a:srgbClr val="008000"/>
                </a:solidFill>
                <a:latin typeface="Calibri" pitchFamily="34" charset="0"/>
                <a:ea typeface="+mj-ea"/>
                <a:cs typeface="+mj-cs"/>
              </a:rPr>
              <a:t>Recursos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-1620688" y="6211669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 Flora Catalana</a:t>
            </a:r>
          </a:p>
          <a:p>
            <a:r>
              <a:rPr lang="es-ES" dirty="0" err="1"/>
              <a:t>Herbari</a:t>
            </a:r>
            <a:r>
              <a:rPr lang="es-ES" dirty="0"/>
              <a:t> virtual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 cstate="print"/>
          <a:srcRect l="33463" t="15125" r="35234" b="16251"/>
          <a:stretch>
            <a:fillRect/>
          </a:stretch>
        </p:blipFill>
        <p:spPr bwMode="auto">
          <a:xfrm>
            <a:off x="2195736" y="1124744"/>
            <a:ext cx="4708851" cy="5419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4800" b="1" dirty="0">
                <a:solidFill>
                  <a:srgbClr val="008000"/>
                </a:solidFill>
                <a:latin typeface="Calibri" pitchFamily="34" charset="0"/>
                <a:ea typeface="+mj-ea"/>
                <a:cs typeface="+mj-cs"/>
              </a:rPr>
              <a:t>Recursos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-1620688" y="6211669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 Flora Catalana</a:t>
            </a:r>
          </a:p>
          <a:p>
            <a:r>
              <a:rPr lang="es-ES" dirty="0" err="1"/>
              <a:t>Herbari</a:t>
            </a:r>
            <a:r>
              <a:rPr lang="es-ES" dirty="0"/>
              <a:t> virtual</a:t>
            </a: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 cstate="print"/>
          <a:srcRect l="15744" t="16250" r="17516" b="501"/>
          <a:stretch>
            <a:fillRect/>
          </a:stretch>
        </p:blipFill>
        <p:spPr bwMode="auto">
          <a:xfrm>
            <a:off x="467544" y="1052736"/>
            <a:ext cx="8136904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4800" b="1" dirty="0">
                <a:solidFill>
                  <a:srgbClr val="008000"/>
                </a:solidFill>
                <a:latin typeface="Calibri" pitchFamily="34" charset="0"/>
                <a:ea typeface="+mj-ea"/>
                <a:cs typeface="+mj-cs"/>
              </a:rPr>
              <a:t>Recursos: BBDD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</a:t>
            </a: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 l="19781" t="15125" r="19976" b="53375"/>
          <a:stretch>
            <a:fillRect/>
          </a:stretch>
        </p:blipFill>
        <p:spPr bwMode="auto">
          <a:xfrm>
            <a:off x="323528" y="3068960"/>
            <a:ext cx="4680520" cy="12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 l="25194" t="24125" r="18107" b="47750"/>
          <a:stretch>
            <a:fillRect/>
          </a:stretch>
        </p:blipFill>
        <p:spPr bwMode="auto">
          <a:xfrm>
            <a:off x="1907704" y="1268760"/>
            <a:ext cx="5114911" cy="133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4" cstate="print"/>
          <a:srcRect l="4425" t="24125" r="70178" b="64625"/>
          <a:stretch>
            <a:fillRect/>
          </a:stretch>
        </p:blipFill>
        <p:spPr bwMode="auto">
          <a:xfrm>
            <a:off x="5364088" y="3284984"/>
            <a:ext cx="3312368" cy="77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5" cstate="print"/>
          <a:srcRect l="3544" t="15750" r="58066" b="65125"/>
          <a:stretch>
            <a:fillRect/>
          </a:stretch>
        </p:blipFill>
        <p:spPr bwMode="auto">
          <a:xfrm>
            <a:off x="755576" y="5229200"/>
            <a:ext cx="3181059" cy="831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6" cstate="print"/>
          <a:srcRect l="6294" t="21875" r="24013" b="43250"/>
          <a:stretch>
            <a:fillRect/>
          </a:stretch>
        </p:blipFill>
        <p:spPr bwMode="auto">
          <a:xfrm>
            <a:off x="4932040" y="5013176"/>
            <a:ext cx="3384376" cy="88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EEIs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a Catalunya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</a:t>
            </a: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 l="14466" t="19625" r="61910" b="2751"/>
          <a:stretch>
            <a:fillRect/>
          </a:stretch>
        </p:blipFill>
        <p:spPr bwMode="auto">
          <a:xfrm>
            <a:off x="683568" y="1196752"/>
            <a:ext cx="288032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4067944" y="1412776"/>
            <a:ext cx="47525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/>
              <a:t>1678</a:t>
            </a:r>
            <a:r>
              <a:rPr lang="es-ES" sz="2400" dirty="0"/>
              <a:t> </a:t>
            </a:r>
          </a:p>
          <a:p>
            <a:r>
              <a:rPr lang="es-ES" sz="2400" dirty="0" err="1"/>
              <a:t>spp</a:t>
            </a:r>
            <a:r>
              <a:rPr lang="es-ES" sz="2400" dirty="0"/>
              <a:t> </a:t>
            </a:r>
            <a:r>
              <a:rPr lang="es-ES" sz="2400" dirty="0" err="1"/>
              <a:t>exòtiques</a:t>
            </a:r>
            <a:r>
              <a:rPr lang="es-ES" sz="2400" dirty="0"/>
              <a:t> </a:t>
            </a:r>
            <a:r>
              <a:rPr lang="es-ES" sz="2400" dirty="0" err="1"/>
              <a:t>detectades</a:t>
            </a:r>
            <a:r>
              <a:rPr lang="es-ES" sz="2400" dirty="0"/>
              <a:t> a Catalunya </a:t>
            </a:r>
            <a:r>
              <a:rPr lang="es-ES" sz="2400" dirty="0" err="1"/>
              <a:t>fins</a:t>
            </a:r>
            <a:r>
              <a:rPr lang="es-ES" sz="2400" dirty="0"/>
              <a:t> 2021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683568" y="6237312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CREAF 2022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103440" y="4365104"/>
            <a:ext cx="50405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/>
              <a:t>198</a:t>
            </a:r>
            <a:endParaRPr lang="es-ES" sz="2400" dirty="0"/>
          </a:p>
          <a:p>
            <a:r>
              <a:rPr lang="es-ES" sz="2400" dirty="0" err="1"/>
              <a:t>d’aquestes</a:t>
            </a:r>
            <a:r>
              <a:rPr lang="es-ES" sz="2400" dirty="0"/>
              <a:t> </a:t>
            </a:r>
            <a:r>
              <a:rPr lang="es-ES" sz="2400" dirty="0" err="1"/>
              <a:t>espècies</a:t>
            </a:r>
            <a:r>
              <a:rPr lang="es-ES" sz="2400" dirty="0"/>
              <a:t> es consideren </a:t>
            </a:r>
            <a:r>
              <a:rPr lang="es-ES" sz="2400" b="1" dirty="0"/>
              <a:t>invasores</a:t>
            </a:r>
            <a:r>
              <a:rPr lang="es-ES" sz="2400" dirty="0"/>
              <a:t> (12%)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716016" y="3420289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>
                    <a:lumMod val="65000"/>
                  </a:schemeClr>
                </a:solidFill>
              </a:rPr>
              <a:t>509 </a:t>
            </a:r>
            <a:r>
              <a:rPr lang="es-ES" sz="2400" dirty="0" err="1">
                <a:solidFill>
                  <a:schemeClr val="bg1">
                    <a:lumMod val="65000"/>
                  </a:schemeClr>
                </a:solidFill>
              </a:rPr>
              <a:t>Establertes</a:t>
            </a:r>
            <a:endParaRPr lang="es-E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716016" y="2916233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>
                    <a:lumMod val="65000"/>
                  </a:schemeClr>
                </a:solidFill>
              </a:rPr>
              <a:t>631 </a:t>
            </a:r>
            <a:r>
              <a:rPr lang="es-ES" sz="2400" dirty="0">
                <a:solidFill>
                  <a:schemeClr val="bg1">
                    <a:lumMod val="65000"/>
                  </a:schemeClr>
                </a:solidFill>
              </a:rPr>
              <a:t>No </a:t>
            </a:r>
            <a:r>
              <a:rPr lang="es-ES" sz="2400" dirty="0" err="1">
                <a:solidFill>
                  <a:schemeClr val="bg1">
                    <a:lumMod val="65000"/>
                  </a:schemeClr>
                </a:solidFill>
              </a:rPr>
              <a:t>establertes</a:t>
            </a:r>
            <a:endParaRPr lang="es-ES" sz="2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6" grpId="0" build="allAtOnce"/>
      <p:bldP spid="7" grpId="0" build="allAtOnce"/>
      <p:bldP spid="8" grpId="0" build="allAtOnce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2" cstate="print"/>
          <a:srcRect t="16251" r="5210" b="2031"/>
          <a:stretch>
            <a:fillRect/>
          </a:stretch>
        </p:blipFill>
        <p:spPr bwMode="auto">
          <a:xfrm>
            <a:off x="922951" y="1340767"/>
            <a:ext cx="7321457" cy="3313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ca-ES" sz="4800" b="1" dirty="0">
                <a:solidFill>
                  <a:srgbClr val="008000"/>
                </a:solidFill>
                <a:latin typeface="Calibri" pitchFamily="34" charset="0"/>
              </a:rPr>
              <a:t>Recursos: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</a:t>
            </a:r>
            <a:r>
              <a:rPr lang="ca-ES" sz="4800" b="1" dirty="0">
                <a:solidFill>
                  <a:srgbClr val="008000"/>
                </a:solidFill>
                <a:latin typeface="Calibri" pitchFamily="34" charset="0"/>
                <a:ea typeface="+mj-ea"/>
                <a:cs typeface="+mj-cs"/>
              </a:rPr>
              <a:t>R</a:t>
            </a:r>
            <a:r>
              <a:rPr kumimoji="0" lang="ca-E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etorn</a:t>
            </a:r>
            <a:endParaRPr kumimoji="0" lang="ca-ES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 cstate="print"/>
          <a:srcRect l="13285" t="15125" r="15842" b="17376"/>
          <a:stretch>
            <a:fillRect/>
          </a:stretch>
        </p:blipFill>
        <p:spPr bwMode="auto">
          <a:xfrm>
            <a:off x="179512" y="1938318"/>
            <a:ext cx="878497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3131840" y="6402814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/>
              <a:t>ExoCat</a:t>
            </a:r>
            <a:r>
              <a:rPr lang="es-ES" sz="1600" dirty="0"/>
              <a:t>, DACC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 l="13875" t="15125" r="17023" b="-624"/>
          <a:stretch>
            <a:fillRect/>
          </a:stretch>
        </p:blipFill>
        <p:spPr bwMode="auto">
          <a:xfrm>
            <a:off x="539552" y="1340768"/>
            <a:ext cx="8203227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4" descr="https://lifemedcliffs.org/wp-content/uploads/2022/03/739-321-ma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88640"/>
            <a:ext cx="2376264" cy="1032180"/>
          </a:xfrm>
          <a:prstGeom prst="rect">
            <a:avLst/>
          </a:prstGeom>
          <a:noFill/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0" y="260648"/>
            <a:ext cx="5796136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ca-ES" sz="4800" b="1" dirty="0">
                <a:solidFill>
                  <a:srgbClr val="008000"/>
                </a:solidFill>
                <a:latin typeface="Calibri" pitchFamily="34" charset="0"/>
              </a:rPr>
              <a:t>Recursos: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</a:t>
            </a:r>
            <a:r>
              <a:rPr lang="ca-ES" sz="4800" b="1" dirty="0">
                <a:solidFill>
                  <a:srgbClr val="008000"/>
                </a:solidFill>
                <a:latin typeface="Calibri" pitchFamily="34" charset="0"/>
                <a:ea typeface="+mj-ea"/>
                <a:cs typeface="+mj-cs"/>
              </a:rPr>
              <a:t>R</a:t>
            </a:r>
            <a:r>
              <a:rPr kumimoji="0" lang="ca-E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etorn</a:t>
            </a:r>
            <a:endParaRPr kumimoji="0" lang="ca-ES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 l="27460" t="19625" r="30016" b="1626"/>
          <a:stretch>
            <a:fillRect/>
          </a:stretch>
        </p:blipFill>
        <p:spPr bwMode="auto">
          <a:xfrm>
            <a:off x="2627784" y="404664"/>
            <a:ext cx="6295556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72008" y="764704"/>
            <a:ext cx="2483768" cy="165618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ca-ES" sz="4400" b="1" dirty="0">
                <a:solidFill>
                  <a:srgbClr val="008000"/>
                </a:solidFill>
                <a:latin typeface="Calibri" pitchFamily="34" charset="0"/>
              </a:rPr>
              <a:t>Recursos:</a:t>
            </a:r>
            <a:r>
              <a:rPr kumimoji="0" lang="ca-ES" sz="4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</a:t>
            </a:r>
            <a:r>
              <a:rPr lang="ca-ES" sz="4400" b="1" dirty="0">
                <a:solidFill>
                  <a:srgbClr val="008000"/>
                </a:solidFill>
                <a:latin typeface="Calibri" pitchFamily="34" charset="0"/>
                <a:ea typeface="+mj-ea"/>
                <a:cs typeface="+mj-cs"/>
              </a:rPr>
              <a:t>R</a:t>
            </a:r>
            <a:r>
              <a:rPr kumimoji="0" lang="ca-E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etorn</a:t>
            </a:r>
            <a:endParaRPr kumimoji="0" lang="ca-ES" sz="4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0" y="2924944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4800" b="1" dirty="0">
                <a:solidFill>
                  <a:srgbClr val="008000"/>
                </a:solidFill>
                <a:latin typeface="Calibri" pitchFamily="34" charset="0"/>
                <a:ea typeface="+mj-ea"/>
                <a:cs typeface="+mj-cs"/>
              </a:rPr>
              <a:t>Gràcies</a:t>
            </a:r>
            <a:endParaRPr kumimoji="0" lang="ca-ES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619672" y="1412776"/>
            <a:ext cx="4752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/>
              <a:t>1603</a:t>
            </a:r>
            <a:r>
              <a:rPr lang="es-ES" sz="2400" dirty="0"/>
              <a:t> </a:t>
            </a:r>
          </a:p>
          <a:p>
            <a:r>
              <a:rPr lang="es-ES" sz="2400" dirty="0" err="1"/>
              <a:t>Espècies</a:t>
            </a:r>
            <a:r>
              <a:rPr lang="es-ES" sz="2400" dirty="0"/>
              <a:t> </a:t>
            </a:r>
            <a:r>
              <a:rPr lang="es-ES" sz="2400" dirty="0" err="1"/>
              <a:t>continentals</a:t>
            </a:r>
            <a:r>
              <a:rPr lang="es-ES" sz="2400" dirty="0"/>
              <a:t> (96%)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619672" y="2564904"/>
            <a:ext cx="5040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/>
              <a:t>75</a:t>
            </a:r>
            <a:endParaRPr lang="es-ES" sz="2400" dirty="0"/>
          </a:p>
          <a:p>
            <a:r>
              <a:rPr lang="es-ES" sz="2400" dirty="0" err="1"/>
              <a:t>Espècies</a:t>
            </a:r>
            <a:r>
              <a:rPr lang="es-ES" sz="2400" dirty="0"/>
              <a:t> marines(4%)</a:t>
            </a: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EEIs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a Catalunya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</a:t>
            </a:r>
          </a:p>
        </p:txBody>
      </p:sp>
      <p:pic>
        <p:nvPicPr>
          <p:cNvPr id="70658" name="Picture 2" descr="Mar - Iconos gratis de naturalez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36912"/>
            <a:ext cx="916361" cy="916361"/>
          </a:xfrm>
          <a:prstGeom prst="rect">
            <a:avLst/>
          </a:prstGeom>
          <a:noFill/>
        </p:spPr>
      </p:pic>
      <p:pic>
        <p:nvPicPr>
          <p:cNvPr id="70662" name="Picture 6" descr="Río - Iconos gratis de naturalez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556792"/>
            <a:ext cx="864096" cy="864096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2555776" y="5301207"/>
            <a:ext cx="4752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0" b="1" dirty="0"/>
              <a:t>11</a:t>
            </a:r>
            <a:r>
              <a:rPr lang="es-ES" sz="2400" dirty="0"/>
              <a:t> </a:t>
            </a:r>
          </a:p>
          <a:p>
            <a:pPr algn="r"/>
            <a:r>
              <a:rPr lang="es-ES" sz="2400" dirty="0" err="1"/>
              <a:t>Arqueozous</a:t>
            </a:r>
            <a:endParaRPr lang="es-ES" sz="2400" dirty="0"/>
          </a:p>
        </p:txBody>
      </p:sp>
      <p:sp>
        <p:nvSpPr>
          <p:cNvPr id="9" name="8 CuadroTexto"/>
          <p:cNvSpPr txBox="1"/>
          <p:nvPr/>
        </p:nvSpPr>
        <p:spPr>
          <a:xfrm>
            <a:off x="2555776" y="4149079"/>
            <a:ext cx="4752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0" b="1" dirty="0"/>
              <a:t>162</a:t>
            </a:r>
            <a:r>
              <a:rPr lang="es-ES" sz="2400" dirty="0"/>
              <a:t> </a:t>
            </a:r>
          </a:p>
          <a:p>
            <a:pPr algn="r"/>
            <a:r>
              <a:rPr lang="es-ES" sz="2400" dirty="0" err="1"/>
              <a:t>Arqueòfits</a:t>
            </a:r>
            <a:endParaRPr lang="es-ES" sz="2400" dirty="0"/>
          </a:p>
        </p:txBody>
      </p:sp>
      <p:pic>
        <p:nvPicPr>
          <p:cNvPr id="70664" name="Picture 8" descr="Carabela - Iconos gratis de transpor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4293096"/>
            <a:ext cx="2016223" cy="2016224"/>
          </a:xfrm>
          <a:prstGeom prst="rect">
            <a:avLst/>
          </a:prstGeom>
          <a:noFill/>
        </p:spPr>
      </p:pic>
      <p:pic>
        <p:nvPicPr>
          <p:cNvPr id="11" name="Picture 2" descr="Planta con hojas - Iconos gratis de naturalez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4221088"/>
            <a:ext cx="936104" cy="936104"/>
          </a:xfrm>
          <a:prstGeom prst="rect">
            <a:avLst/>
          </a:prstGeom>
          <a:noFill/>
        </p:spPr>
      </p:pic>
      <p:pic>
        <p:nvPicPr>
          <p:cNvPr id="12" name="Picture 6" descr="Estampado de pata de animal - Iconos gratis de animal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6336" y="5445224"/>
            <a:ext cx="864096" cy="864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3"/>
            <a:ext cx="4128935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EEIs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a Catalunya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2863" r="5708"/>
          <a:stretch>
            <a:fillRect/>
          </a:stretch>
        </p:blipFill>
        <p:spPr bwMode="auto">
          <a:xfrm>
            <a:off x="4139952" y="1556792"/>
            <a:ext cx="4824536" cy="411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2987824" y="5733256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DTS </a:t>
            </a:r>
            <a:r>
              <a:rPr lang="es-ES" sz="1600" dirty="0" err="1"/>
              <a:t>GenCat</a:t>
            </a:r>
            <a:r>
              <a:rPr lang="es-ES" sz="1600" dirty="0"/>
              <a:t> 2020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2" cstate="print"/>
          <a:srcRect l="38681" t="27500" r="47144" b="10626"/>
          <a:stretch>
            <a:fillRect/>
          </a:stretch>
        </p:blipFill>
        <p:spPr bwMode="auto">
          <a:xfrm>
            <a:off x="2411760" y="332656"/>
            <a:ext cx="2664296" cy="6105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2267744" y="6402814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CREAF 2022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179512" y="2420888"/>
            <a:ext cx="1944216" cy="1080120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Vies d’entrada</a:t>
            </a:r>
            <a:endParaRPr kumimoji="0" lang="ca-ES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  <p:pic>
        <p:nvPicPr>
          <p:cNvPr id="68611" name="Picture 3" descr="Las consecuencias de la aparición del siluro en el embalse de Alarcón"/>
          <p:cNvPicPr>
            <a:picLocks noChangeAspect="1" noChangeArrowheads="1"/>
          </p:cNvPicPr>
          <p:nvPr/>
        </p:nvPicPr>
        <p:blipFill>
          <a:blip r:embed="rId3" cstate="print"/>
          <a:srcRect t="6667" b="13324"/>
          <a:stretch>
            <a:fillRect/>
          </a:stretch>
        </p:blipFill>
        <p:spPr bwMode="auto">
          <a:xfrm>
            <a:off x="5292080" y="5877272"/>
            <a:ext cx="1598305" cy="720000"/>
          </a:xfrm>
          <a:prstGeom prst="roundRect">
            <a:avLst/>
          </a:prstGeom>
          <a:noFill/>
        </p:spPr>
      </p:pic>
      <p:sp>
        <p:nvSpPr>
          <p:cNvPr id="68613" name="AutoShape 5" descr="Fauna del Somontano: Galápago Americano (Trachemys scripta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8615" name="Picture 7" descr="Fauna del Somontano: Galápago Americano (Trachemys scripta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924944"/>
            <a:ext cx="1620000" cy="1080000"/>
          </a:xfrm>
          <a:prstGeom prst="roundRect">
            <a:avLst/>
          </a:prstGeom>
          <a:noFill/>
        </p:spPr>
      </p:pic>
      <p:sp>
        <p:nvSpPr>
          <p:cNvPr id="68617" name="AutoShape 9" descr="Myocastor coypus - Wikipedia, la enciclopedia lib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8619" name="AutoShape 11" descr="Myocastor coypus - Wikipedia, la enciclopedia lib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8621" name="Picture 13" descr="Un plan combatirá la amenaza del coipú, el último gran animal invasor de  ecosistema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16632"/>
            <a:ext cx="1920000" cy="1080000"/>
          </a:xfrm>
          <a:prstGeom prst="roundRect">
            <a:avLst/>
          </a:prstGeom>
          <a:noFill/>
        </p:spPr>
      </p:pic>
      <p:pic>
        <p:nvPicPr>
          <p:cNvPr id="68623" name="Picture 15" descr="Cortaderia selloana 'Pumila' - PictureThi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4149080"/>
            <a:ext cx="1125333" cy="1440000"/>
          </a:xfrm>
          <a:prstGeom prst="roundRect">
            <a:avLst/>
          </a:prstGeom>
          <a:noFill/>
        </p:spPr>
      </p:pic>
      <p:pic>
        <p:nvPicPr>
          <p:cNvPr id="68625" name="Picture 17" descr="Conyza sumatrensis (Retz.) E.Walker, Coniza sumatrenca (Amazonia) -  Pl@ntNet identif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112" y="1412776"/>
            <a:ext cx="864096" cy="1152128"/>
          </a:xfrm>
          <a:prstGeom prst="roundRect">
            <a:avLst/>
          </a:prstGeom>
          <a:noFill/>
        </p:spPr>
      </p:pic>
      <p:pic>
        <p:nvPicPr>
          <p:cNvPr id="15" name="Picture 8" descr="Raupe des Buchsbaumzünslers (Cydalima perspectalis) foto de Stock | Adobe  Stock"/>
          <p:cNvPicPr>
            <a:picLocks noChangeAspect="1" noChangeArrowheads="1"/>
          </p:cNvPicPr>
          <p:nvPr/>
        </p:nvPicPr>
        <p:blipFill>
          <a:blip r:embed="rId8" cstate="print"/>
          <a:srcRect l="3275" b="3368"/>
          <a:stretch>
            <a:fillRect/>
          </a:stretch>
        </p:blipFill>
        <p:spPr bwMode="auto">
          <a:xfrm>
            <a:off x="6732240" y="1484784"/>
            <a:ext cx="1547968" cy="1023767"/>
          </a:xfrm>
          <a:prstGeom prst="roundRect">
            <a:avLst/>
          </a:prstGeom>
          <a:noFill/>
        </p:spPr>
      </p:pic>
      <p:sp>
        <p:nvSpPr>
          <p:cNvPr id="68627" name="AutoShape 19" descr="Mosquito tigre: ¿Por qué es peligroso y qué hacer ante su picadura? |  National Geograph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8629" name="Picture 21" descr="Mosquito tigre: ¿Por qué es peligroso y qué hacer ante su picadura? |  National Geographic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32040" y="620688"/>
            <a:ext cx="1086792" cy="720000"/>
          </a:xfrm>
          <a:prstGeom prst="roundRect">
            <a:avLst/>
          </a:prstGeom>
          <a:noFill/>
        </p:spPr>
      </p:pic>
      <p:pic>
        <p:nvPicPr>
          <p:cNvPr id="68631" name="Picture 23" descr="Dreissena polymorpha - 414700 - Biodiversidad Virtual / Invertebrado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28184" y="620688"/>
            <a:ext cx="1216174" cy="720000"/>
          </a:xfrm>
          <a:prstGeom prst="roundRect">
            <a:avLst/>
          </a:prstGeom>
          <a:noFill/>
        </p:spPr>
      </p:pic>
      <p:pic>
        <p:nvPicPr>
          <p:cNvPr id="68633" name="Picture 25" descr="Rattus norvegicus"/>
          <p:cNvPicPr>
            <a:picLocks noChangeAspect="1" noChangeArrowheads="1"/>
          </p:cNvPicPr>
          <p:nvPr/>
        </p:nvPicPr>
        <p:blipFill>
          <a:blip r:embed="rId11" cstate="print"/>
          <a:srcRect l="6945" t="19656" r="5749" b="15329"/>
          <a:stretch>
            <a:fillRect/>
          </a:stretch>
        </p:blipFill>
        <p:spPr bwMode="auto">
          <a:xfrm>
            <a:off x="7524328" y="620688"/>
            <a:ext cx="1473488" cy="720000"/>
          </a:xfrm>
          <a:prstGeom prst="roundRect">
            <a:avLst/>
          </a:prstGeom>
          <a:noFill/>
        </p:spPr>
      </p:pic>
      <p:pic>
        <p:nvPicPr>
          <p:cNvPr id="68635" name="Picture 27" descr="La Flor Del Carpobrotus Edulis Foto de stock y más banco de imágenes de Día  - Día, Estación - Entorno y ambiente, Flor - iStock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20272" y="3573016"/>
            <a:ext cx="1621593" cy="1080000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/>
          <a:srcRect l="18600" t="35375" r="19385" b="19625"/>
          <a:stretch>
            <a:fillRect/>
          </a:stretch>
        </p:blipFill>
        <p:spPr bwMode="auto">
          <a:xfrm>
            <a:off x="431539" y="3068960"/>
            <a:ext cx="8316925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185079"/>
            <a:ext cx="2316786" cy="2504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3275856" y="6237312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CREAF 2022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0" y="260648"/>
            <a:ext cx="9144000" cy="7857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EEIs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a Catalunya</a:t>
            </a: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9225</TotalTime>
  <Words>1430</Words>
  <Application>Microsoft Office PowerPoint</Application>
  <PresentationFormat>Presentación en pantalla (4:3)</PresentationFormat>
  <Paragraphs>305</Paragraphs>
  <Slides>53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60" baseType="lpstr">
      <vt:lpstr>Arial</vt:lpstr>
      <vt:lpstr>Berlin Sans FB</vt:lpstr>
      <vt:lpstr>Berlin Sans FB Demi</vt:lpstr>
      <vt:lpstr>Bradley Hand ITC</vt:lpstr>
      <vt:lpstr>Calibri</vt:lpstr>
      <vt:lpstr>Wingdings</vt:lpstr>
      <vt:lpstr>Tema de Office</vt:lpstr>
      <vt:lpstr>Les espècies exòtiques invasores i la conservació de la biodiversitat</vt:lpstr>
      <vt:lpstr>DEFINICIONS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Agnès</dc:creator>
  <cp:lastModifiedBy>BIOSFERA AEA</cp:lastModifiedBy>
  <cp:revision>246</cp:revision>
  <dcterms:created xsi:type="dcterms:W3CDTF">2015-02-01T19:53:04Z</dcterms:created>
  <dcterms:modified xsi:type="dcterms:W3CDTF">2026-03-01T10:49:31Z</dcterms:modified>
</cp:coreProperties>
</file>