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343" r:id="rId3"/>
    <p:sldId id="350" r:id="rId4"/>
    <p:sldId id="344" r:id="rId5"/>
    <p:sldId id="264" r:id="rId6"/>
    <p:sldId id="310" r:id="rId7"/>
    <p:sldId id="262" r:id="rId8"/>
    <p:sldId id="314" r:id="rId9"/>
    <p:sldId id="349" r:id="rId10"/>
    <p:sldId id="334" r:id="rId11"/>
    <p:sldId id="331" r:id="rId12"/>
    <p:sldId id="337" r:id="rId13"/>
    <p:sldId id="348" r:id="rId14"/>
    <p:sldId id="276" r:id="rId15"/>
    <p:sldId id="280" r:id="rId16"/>
    <p:sldId id="289" r:id="rId17"/>
    <p:sldId id="345" r:id="rId18"/>
    <p:sldId id="347" r:id="rId19"/>
    <p:sldId id="342" r:id="rId20"/>
    <p:sldId id="286" r:id="rId21"/>
    <p:sldId id="294" r:id="rId22"/>
    <p:sldId id="284" r:id="rId23"/>
    <p:sldId id="285" r:id="rId24"/>
    <p:sldId id="309" r:id="rId25"/>
    <p:sldId id="308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341" autoAdjust="0"/>
  </p:normalViewPr>
  <p:slideViewPr>
    <p:cSldViewPr>
      <p:cViewPr varScale="1">
        <p:scale>
          <a:sx n="82" d="100"/>
          <a:sy n="82" d="100"/>
        </p:scale>
        <p:origin x="15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DD6C-0945-4DA4-8CDD-956A7873634D}" type="datetimeFigureOut">
              <a:rPr lang="es-ES" smtClean="0"/>
              <a:pPr/>
              <a:t>01/03/2026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ADD6-17CC-4357-A666-76675CC7B9D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3DE34-1441-47E2-9F6F-9D091CEC2104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7817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578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44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5/54/Carpobrotus_edulis_(plants).jpg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www.google.es/url?sa=i&amp;rct=j&amp;q=&amp;esrc=s&amp;frm=1&amp;source=images&amp;cd=&amp;cad=rja&amp;docid=ciM74YZrHFbS_M&amp;tbnid=eZiDGu76_nTrDM:&amp;ved=0CAUQjRw&amp;url=http://www.panoramio.com/photo/11321039&amp;ei=YCYdUYLFIoiQhQfyxoDoCQ&amp;psig=AFQjCNGdjDJxpsq9OsVeruzVs64ziCe0KQ&amp;ust=136095115590241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http://www.google.es/url?sa=i&amp;rct=j&amp;q=&amp;esrc=s&amp;frm=1&amp;source=images&amp;cd=&amp;cad=rja&amp;docid=v2ckYqnK37HsfM&amp;tbnid=tZW_SKcRUhT-2M:&amp;ved=0CAUQjRw&amp;url=http://ichn.iec.cat/bages/aquatic/Imatges%20grans/tortuga.htm&amp;ei=hjEdUam8B8KnhAe3lIDIBQ&amp;psig=AFQjCNG-gBWVVTVNPD_lmx_lgZ0PhmlgNg&amp;ust=136095411396085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hyperlink" Target="http://www.google.es/url?sa=i&amp;rct=j&amp;q=&amp;esrc=s&amp;frm=1&amp;source=images&amp;cd=&amp;cad=rja&amp;docid=PYDmNRM8y3EC-M&amp;tbnid=Ay3bvhN1Fwvd7M:&amp;ved=0CAUQjRw&amp;url=http://ichn.iec.cat/bages/z-humides/Imatges%20grans/joncboval.htm&amp;ei=MT4dUbS3OsnLhAeJn4CgBw&amp;psig=AFQjCNHmcxYHe0Q2T99rZRs3cWNhl4Qosw&amp;ust=1360957356397551" TargetMode="External"/><Relationship Id="rId7" Type="http://schemas.openxmlformats.org/officeDocument/2006/relationships/hyperlink" Target="http://www.google.es/url?sa=i&amp;rct=j&amp;q=&amp;esrc=s&amp;frm=1&amp;source=images&amp;cd=&amp;cad=rja&amp;docid=ui6iwCD6tBeNAM&amp;tbnid=nBE-CWaQ7Hgp8M:&amp;ved=0CAUQjRw&amp;url=http://www.elbatiblog.com/2012/08/flores-de-cuchillo-descripcion-y.html&amp;ei=hkIdUcXwDo-1hAfEuYCgBg&amp;psig=AFQjCNFs8qhJeFZIbgR_ToONy5lOj2i4Vg&amp;ust=1360958462701649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hyperlink" Target="http://www.google.es/url?sa=i&amp;rct=j&amp;q=&amp;esrc=s&amp;frm=1&amp;source=images&amp;cd=&amp;cad=rja&amp;docid=dnMnlDlZLWZE2M&amp;tbnid=L1jQf6kW05qEqM:&amp;ved=0CAUQjRw&amp;url=http://tempspalamos.blogspot.com/2009_05_01_archive.html&amp;ei=ekMdUZXGHYGIhQe854GoDg&amp;psig=AFQjCNGdUJTWVSI2Q9wxILm7lofL86KQcQ&amp;ust=1360958692800012" TargetMode="Externa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url?sa=i&amp;rct=j&amp;q=&amp;esrc=s&amp;frm=1&amp;source=images&amp;cd=&amp;cad=rja&amp;docid=CRzCSUpZcGvwZM&amp;tbnid=IrAJ4Fjo9h-EpM:&amp;ved=0CAUQjRw&amp;url=http://www.petclic.es/las-mascotas/tortuga-florida/tortuga-florida&amp;ei=VUYdUbPcH4nMhAfEhoGoDQ&amp;psig=AFQjCNGGi8NaxfqoSPPm-E39FnhTLDbyjw&amp;ust=1360959417285870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Les </a:t>
            </a:r>
            <a:r>
              <a:rPr lang="ca-ES" b="1" dirty="0"/>
              <a:t>espècies exòtiques invasores </a:t>
            </a:r>
            <a:r>
              <a:rPr lang="ca-ES" dirty="0"/>
              <a:t>i la conservació de la biodiversitat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pic>
        <p:nvPicPr>
          <p:cNvPr id="2057" name="Image 6">
            <a:extLst>
              <a:ext uri="{FF2B5EF4-FFF2-40B4-BE49-F238E27FC236}">
                <a16:creationId xmlns:a16="http://schemas.microsoft.com/office/drawing/2014/main" id="{A7F11468-5181-AEFC-D18B-A3848A31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9" y="5007135"/>
            <a:ext cx="20494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A18494-36D6-E60B-BC1E-13B1E9F2A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62" y="6126743"/>
            <a:ext cx="720725" cy="4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A38AF3-9ACD-59BB-7632-CB01F2BA3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041008"/>
            <a:ext cx="1027430" cy="52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9866249-AF3B-7D0F-0C49-32AE97834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10" y="5956297"/>
            <a:ext cx="710565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2E42F07-6D60-72DF-291D-521FB41B6B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08" y="5790055"/>
            <a:ext cx="593725" cy="8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Imagen 3">
            <a:extLst>
              <a:ext uri="{FF2B5EF4-FFF2-40B4-BE49-F238E27FC236}">
                <a16:creationId xmlns:a16="http://schemas.microsoft.com/office/drawing/2014/main" id="{6AB86746-342F-3597-3318-2056B175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23680"/>
            <a:ext cx="1965325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640D9AAC-7DBD-B862-B740-420CC58B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5104805"/>
            <a:ext cx="18208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Finançat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càrrec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endParaRPr kumimoji="0" lang="es-ES" alt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Patrimoni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Natural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3F6368F-295A-B842-6CA1-C68F1390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687" y="4677652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suport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172DB81-2C70-E798-6346-2BDB5A0CE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815080"/>
            <a:ext cx="8640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00600" algn="l"/>
                <a:tab pos="5670550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·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523B66-1528-DE70-F93A-39B3244ACE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57" y="6073075"/>
            <a:ext cx="1217930" cy="457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55C2E2D-88B8-98A2-79A1-5557D10C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02" y="4699849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7EF9B-73B8-D43A-FE71-ADCA440A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66" y="5035851"/>
            <a:ext cx="1572441" cy="4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L’autòcton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339752" y="214290"/>
            <a:ext cx="4614866" cy="1143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CANYÍS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i="1" dirty="0" err="1">
                <a:latin typeface="+mj-lt"/>
                <a:ea typeface="+mj-ea"/>
                <a:cs typeface="+mj-cs"/>
              </a:rPr>
              <a:t>Phragmites</a:t>
            </a:r>
            <a:r>
              <a:rPr lang="ca-ES" sz="3600" i="1" dirty="0">
                <a:latin typeface="+mj-lt"/>
                <a:ea typeface="+mj-ea"/>
                <a:cs typeface="+mj-cs"/>
              </a:rPr>
              <a:t> </a:t>
            </a:r>
            <a:r>
              <a:rPr lang="ca-ES" sz="3600" i="1" dirty="0" err="1">
                <a:latin typeface="+mj-lt"/>
                <a:ea typeface="+mj-ea"/>
                <a:cs typeface="+mj-cs"/>
              </a:rPr>
              <a:t>australis</a:t>
            </a:r>
            <a:endParaRPr kumimoji="0" lang="ca-ES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62" name="AutoShape 2" descr="Image result for Unio man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1" name="10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7238" y="303529"/>
            <a:ext cx="432048" cy="46117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57158" y="1571612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La nostra canya autòctona.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21439" y="5708495"/>
            <a:ext cx="619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Típica de zones humides i ribes de rius on forma colònies denses.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804248" y="5807005"/>
            <a:ext cx="1882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100" dirty="0"/>
              <a:t>Es feia servir per fer sostres!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3E0644-BE22-4416-AF25-061C340AF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737"/>
          <a:stretch/>
        </p:blipFill>
        <p:spPr>
          <a:xfrm>
            <a:off x="395536" y="2115701"/>
            <a:ext cx="5976664" cy="36175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3700282-0415-439F-BEDA-76612D40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15701"/>
            <a:ext cx="2380700" cy="36175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95004" y="1428736"/>
            <a:ext cx="50548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PER CONSTRUCCIÓ, INSTRUMENTS, HORTICULTURA.</a:t>
            </a:r>
          </a:p>
          <a:p>
            <a:endParaRPr lang="ca-ES" sz="1000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Creix vora rius, estanys, costa...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5549848" y="892823"/>
            <a:ext cx="3099149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Calibri" charset="0"/>
              </a:rPr>
              <a:t>MOLT INVASORA!!!!</a:t>
            </a:r>
            <a:endParaRPr lang="es-ES" dirty="0">
              <a:latin typeface="Calibri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895085" y="116632"/>
            <a:ext cx="400052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 sz="3600" dirty="0"/>
              <a:t>CANYA</a:t>
            </a:r>
            <a:br>
              <a:rPr lang="ca-ES" sz="3600" dirty="0"/>
            </a:br>
            <a:r>
              <a:rPr lang="ca-ES" sz="3600" i="1" dirty="0" err="1"/>
              <a:t>Arundo</a:t>
            </a:r>
            <a:r>
              <a:rPr lang="ca-ES" sz="3600" i="1" dirty="0"/>
              <a:t> </a:t>
            </a:r>
            <a:r>
              <a:rPr lang="ca-ES" sz="3600" i="1" dirty="0" err="1"/>
              <a:t>donax</a:t>
            </a:r>
            <a:endParaRPr lang="ca-ES" sz="36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103969" y="5740773"/>
            <a:ext cx="49360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1. No deixen crèixer a les espècies natives.</a:t>
            </a:r>
          </a:p>
          <a:p>
            <a:pPr algn="just"/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2. Té tiges molt profundes.</a:t>
            </a:r>
          </a:p>
          <a:p>
            <a:pPr algn="just"/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3. Es dispersa fàcilment amb les riuades.</a:t>
            </a:r>
          </a:p>
        </p:txBody>
      </p:sp>
      <p:pic>
        <p:nvPicPr>
          <p:cNvPr id="11" name="10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65220"/>
            <a:ext cx="397901" cy="4229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8D30AB-1846-456C-864C-B6C7B0A2E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8" y="1530002"/>
            <a:ext cx="3099149" cy="41321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02DF49-5F39-481F-9E4B-32DAC71C1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1" y="2744898"/>
            <a:ext cx="4589016" cy="29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7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UNGLA DE GAT O BÀLSAM</a:t>
            </a:r>
            <a:br>
              <a:rPr lang="ca-ES" sz="4000" dirty="0"/>
            </a:br>
            <a:r>
              <a:rPr lang="ca-ES" sz="4000" i="1" dirty="0" err="1"/>
              <a:t>Carpobrotus</a:t>
            </a:r>
            <a:r>
              <a:rPr lang="ca-ES" sz="4000" i="1" dirty="0"/>
              <a:t> </a:t>
            </a:r>
            <a:r>
              <a:rPr lang="ca-ES" sz="4000" i="1" dirty="0" err="1"/>
              <a:t>spp</a:t>
            </a:r>
            <a:r>
              <a:rPr lang="ca-ES" sz="4000" i="1" dirty="0"/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788024" y="5157192"/>
            <a:ext cx="424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El bàlsam, s’ha utilitzat molt en JARDINERIA I COM A ESTABILITZADORA DE DUNES. </a:t>
            </a:r>
          </a:p>
          <a:p>
            <a:endParaRPr lang="ca-ES" sz="2000" dirty="0"/>
          </a:p>
        </p:txBody>
      </p:sp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1792"/>
            <a:ext cx="397901" cy="422912"/>
          </a:xfrm>
          <a:prstGeom prst="rect">
            <a:avLst/>
          </a:prstGeom>
        </p:spPr>
      </p:pic>
      <p:pic>
        <p:nvPicPr>
          <p:cNvPr id="14" name="Picture 6" descr="http://mw2.google.com/mw-panoramio/photos/medium/11321039.jpg">
            <a:hlinkClick r:id="rId4"/>
            <a:extLst>
              <a:ext uri="{FF2B5EF4-FFF2-40B4-BE49-F238E27FC236}">
                <a16:creationId xmlns:a16="http://schemas.microsoft.com/office/drawing/2014/main" id="{FCE10747-10CA-4518-A30C-DDB7D8FDB6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b="2724"/>
          <a:stretch/>
        </p:blipFill>
        <p:spPr bwMode="auto">
          <a:xfrm>
            <a:off x="270240" y="4230224"/>
            <a:ext cx="4249149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le:Carpobrotus edulis (plants).jpg">
            <a:hlinkClick r:id="rId6"/>
            <a:extLst>
              <a:ext uri="{FF2B5EF4-FFF2-40B4-BE49-F238E27FC236}">
                <a16:creationId xmlns:a16="http://schemas.microsoft.com/office/drawing/2014/main" id="{EF6B7A3C-F389-432A-86C2-44C490108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1"/>
          <a:stretch/>
        </p:blipFill>
        <p:spPr bwMode="auto">
          <a:xfrm>
            <a:off x="278544" y="1672509"/>
            <a:ext cx="4293456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7 CuadroTexto">
            <a:extLst>
              <a:ext uri="{FF2B5EF4-FFF2-40B4-BE49-F238E27FC236}">
                <a16:creationId xmlns:a16="http://schemas.microsoft.com/office/drawing/2014/main" id="{990C130C-B641-4937-B74A-2043E538EC3B}"/>
              </a:ext>
            </a:extLst>
          </p:cNvPr>
          <p:cNvSpPr txBox="1"/>
          <p:nvPr/>
        </p:nvSpPr>
        <p:spPr>
          <a:xfrm>
            <a:off x="4788024" y="1706437"/>
            <a:ext cx="3960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dirty="0"/>
              <a:t>ORIGINÀRIA DEL SUD D’ÀFRICA</a:t>
            </a:r>
            <a:endParaRPr lang="ca-ES" sz="2100" dirty="0"/>
          </a:p>
        </p:txBody>
      </p:sp>
      <p:pic>
        <p:nvPicPr>
          <p:cNvPr id="2056" name="Picture 8" descr="Africa Vector Images (over 250,000)">
            <a:extLst>
              <a:ext uri="{FF2B5EF4-FFF2-40B4-BE49-F238E27FC236}">
                <a16:creationId xmlns:a16="http://schemas.microsoft.com/office/drawing/2014/main" id="{7E931147-4BD1-406C-9E80-CCCA5A72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2263523"/>
            <a:ext cx="2876688" cy="27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4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161925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MOSQUIT TIGRE</a:t>
            </a:r>
            <a:br>
              <a:rPr lang="ca-ES" sz="4000" dirty="0"/>
            </a:br>
            <a:r>
              <a:rPr lang="ca-ES" sz="4000" i="1" dirty="0"/>
              <a:t>Aedes </a:t>
            </a:r>
            <a:r>
              <a:rPr lang="ca-ES" sz="4000" i="1" dirty="0" err="1"/>
              <a:t>albopictus</a:t>
            </a:r>
            <a:endParaRPr lang="ca-ES" sz="40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83814" y="4242471"/>
            <a:ext cx="4544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100" dirty="0">
                <a:ea typeface="Arial Unicode MS" pitchFamily="34" charset="-128"/>
              </a:rPr>
              <a:t>Es diferencia del mosquit comú per les ratlles blanques al cap, el cos i les potes.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845080" y="5087969"/>
            <a:ext cx="4039119" cy="153888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s-ES" sz="2100" dirty="0">
                <a:ea typeface="Arial Unicode MS" pitchFamily="34" charset="-128"/>
              </a:rPr>
              <a:t>Per </a:t>
            </a:r>
            <a:r>
              <a:rPr lang="ca-ES" sz="2100" dirty="0">
                <a:ea typeface="Arial Unicode MS" pitchFamily="34" charset="-128"/>
              </a:rPr>
              <a:t>evitar</a:t>
            </a:r>
            <a:r>
              <a:rPr lang="es-ES" sz="2100" dirty="0">
                <a:ea typeface="Arial Unicode MS" pitchFamily="34" charset="-128"/>
              </a:rPr>
              <a:t> la </a:t>
            </a:r>
            <a:r>
              <a:rPr lang="ca-ES" sz="2100" dirty="0">
                <a:ea typeface="Arial Unicode MS" pitchFamily="34" charset="-128"/>
              </a:rPr>
              <a:t>proliferació eliminem llocs amb aigua estancada. </a:t>
            </a:r>
          </a:p>
          <a:p>
            <a:endParaRPr lang="ca-ES" sz="1000" dirty="0">
              <a:ea typeface="Arial Unicode MS" pitchFamily="34" charset="-128"/>
            </a:endParaRPr>
          </a:p>
          <a:p>
            <a:r>
              <a:rPr lang="ca-ES" sz="2100" dirty="0">
                <a:ea typeface="Arial Unicode MS" pitchFamily="34" charset="-128"/>
              </a:rPr>
              <a:t>Pot actuar com a transmissor de malalties, com Dengue i Zika. </a:t>
            </a:r>
            <a:endParaRPr lang="ca-ES" dirty="0"/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3899" y="233319"/>
            <a:ext cx="397901" cy="422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44CE07-74EE-4CDF-B63E-B219B7D5E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1" y="1556792"/>
            <a:ext cx="4392488" cy="2667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FB87F1-5448-4C46-A85B-8673090A5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9" y="1556792"/>
            <a:ext cx="4054080" cy="3424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188895-06AF-40E9-B4AC-01826E287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2" b="5694"/>
          <a:stretch/>
        </p:blipFill>
        <p:spPr>
          <a:xfrm>
            <a:off x="259801" y="5056702"/>
            <a:ext cx="4312199" cy="15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L’autòcton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411760" y="214290"/>
            <a:ext cx="4614866" cy="1143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NÀIADES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600" i="1" dirty="0" err="1">
                <a:latin typeface="+mj-lt"/>
                <a:ea typeface="+mj-ea"/>
                <a:cs typeface="+mj-cs"/>
              </a:rPr>
              <a:t>Unio</a:t>
            </a:r>
            <a:r>
              <a:rPr lang="ca-ES" sz="3600" i="1" dirty="0">
                <a:latin typeface="+mj-lt"/>
                <a:ea typeface="+mj-ea"/>
                <a:cs typeface="+mj-cs"/>
              </a:rPr>
              <a:t> </a:t>
            </a:r>
            <a:r>
              <a:rPr lang="ca-ES" sz="3600" dirty="0" err="1">
                <a:latin typeface="+mj-lt"/>
                <a:ea typeface="+mj-ea"/>
                <a:cs typeface="+mj-cs"/>
              </a:rPr>
              <a:t>sp</a:t>
            </a:r>
            <a:r>
              <a:rPr lang="ca-ES" sz="3600" dirty="0">
                <a:latin typeface="+mj-lt"/>
                <a:ea typeface="+mj-ea"/>
                <a:cs typeface="+mj-cs"/>
              </a:rPr>
              <a:t>.</a:t>
            </a:r>
            <a:endParaRPr kumimoji="0" lang="ca-ES" sz="36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148478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CLOÏSSES DE RIU AUTÒCTONES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52662" y="2102384"/>
            <a:ext cx="68054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PROBLEMÀTICA:</a:t>
            </a:r>
          </a:p>
          <a:p>
            <a:endParaRPr lang="ca-ES" sz="1000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1. Les seves poblacions estan disminuint.</a:t>
            </a:r>
          </a:p>
          <a:p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2. Mala qualitat dels rius i del bosc de ribera.</a:t>
            </a:r>
          </a:p>
          <a:p>
            <a:r>
              <a:rPr lang="ca-ES" sz="2400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3. Greument afectada pel musclo zebrat.</a:t>
            </a:r>
          </a:p>
          <a:p>
            <a:r>
              <a:rPr lang="ca-ES" sz="2100" dirty="0"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pic>
        <p:nvPicPr>
          <p:cNvPr id="8" name="7 Imagen" descr="Unio_mancus2_A_MRKVICKA.jpg"/>
          <p:cNvPicPr>
            <a:picLocks noChangeAspect="1"/>
          </p:cNvPicPr>
          <p:nvPr/>
        </p:nvPicPr>
        <p:blipFill>
          <a:blip r:embed="rId2" cstate="print"/>
          <a:srcRect l="11562" t="26094" r="9687" b="17656"/>
          <a:stretch>
            <a:fillRect/>
          </a:stretch>
        </p:blipFill>
        <p:spPr>
          <a:xfrm>
            <a:off x="285720" y="3786190"/>
            <a:ext cx="4071966" cy="19390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5715008" y="4572008"/>
            <a:ext cx="3143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S’ESTÀ INTENTANT LA CRIA EN CAPTIVITAT PER A POSTERIORS ALLIBERAMENTS! </a:t>
            </a:r>
          </a:p>
          <a:p>
            <a:endParaRPr lang="ca-ES" sz="2000" b="1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RESULTATS POSITIUS</a:t>
            </a:r>
          </a:p>
        </p:txBody>
      </p:sp>
      <p:sp>
        <p:nvSpPr>
          <p:cNvPr id="40962" name="AutoShape 2" descr="Image result for Unio man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0" name="9 Imagen" descr="2.jpg"/>
          <p:cNvPicPr>
            <a:picLocks noChangeAspect="1"/>
          </p:cNvPicPr>
          <p:nvPr/>
        </p:nvPicPr>
        <p:blipFill>
          <a:blip r:embed="rId3" cstate="print"/>
          <a:srcRect l="6054" t="5763" r="14844" b="4433"/>
          <a:stretch>
            <a:fillRect/>
          </a:stretch>
        </p:blipFill>
        <p:spPr>
          <a:xfrm>
            <a:off x="3521419" y="5034391"/>
            <a:ext cx="1767140" cy="15146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10 Imagen" descr="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9246" y="303529"/>
            <a:ext cx="432048" cy="461175"/>
          </a:xfrm>
          <a:prstGeom prst="rect">
            <a:avLst/>
          </a:prstGeom>
        </p:spPr>
      </p:pic>
      <p:pic>
        <p:nvPicPr>
          <p:cNvPr id="4098" name="Picture 2" descr="Molt més que el cargol poma: surt la llista de 198 espècies invasores ...">
            <a:extLst>
              <a:ext uri="{FF2B5EF4-FFF2-40B4-BE49-F238E27FC236}">
                <a16:creationId xmlns:a16="http://schemas.microsoft.com/office/drawing/2014/main" id="{4A9821AB-C140-4A0D-A199-83759625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202105"/>
            <a:ext cx="2759419" cy="20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">
            <a:extLst>
              <a:ext uri="{FF2B5EF4-FFF2-40B4-BE49-F238E27FC236}">
                <a16:creationId xmlns:a16="http://schemas.microsoft.com/office/drawing/2014/main" id="{726D4ABA-A29D-45C2-80B9-A1051DD296D6}"/>
              </a:ext>
            </a:extLst>
          </p:cNvPr>
          <p:cNvSpPr txBox="1"/>
          <p:nvPr/>
        </p:nvSpPr>
        <p:spPr>
          <a:xfrm>
            <a:off x="5901271" y="1849641"/>
            <a:ext cx="2386891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charset="0"/>
              </a:rPr>
              <a:t>MUSCLO ZEBRAT</a:t>
            </a:r>
            <a:endParaRPr lang="es-ES" dirty="0">
              <a:solidFill>
                <a:srgbClr val="C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188640"/>
            <a:ext cx="4680520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 sz="3600" dirty="0"/>
              <a:t>CARGOL POMA</a:t>
            </a:r>
            <a:br>
              <a:rPr lang="ca-ES" sz="3600" dirty="0"/>
            </a:br>
            <a:r>
              <a:rPr lang="ca-ES" sz="3600" i="1" dirty="0"/>
              <a:t> </a:t>
            </a:r>
            <a:r>
              <a:rPr lang="ca-ES" sz="3600" i="1" dirty="0" err="1"/>
              <a:t>Pomacea</a:t>
            </a:r>
            <a:r>
              <a:rPr lang="ca-ES" sz="3600" i="1" dirty="0"/>
              <a:t> </a:t>
            </a:r>
            <a:r>
              <a:rPr lang="ca-ES" sz="3600" i="1" dirty="0" err="1"/>
              <a:t>insularum</a:t>
            </a:r>
            <a:r>
              <a:rPr lang="ca-ES" sz="3600" i="1" dirty="0"/>
              <a:t> </a:t>
            </a:r>
            <a:endParaRPr lang="ca-ES" sz="3600" dirty="0"/>
          </a:p>
        </p:txBody>
      </p:sp>
      <p:pic>
        <p:nvPicPr>
          <p:cNvPr id="3" name="2 Imagen" descr="Pomacea_canaliculata4_by Judgefloro.jpg"/>
          <p:cNvPicPr>
            <a:picLocks noChangeAspect="1"/>
          </p:cNvPicPr>
          <p:nvPr/>
        </p:nvPicPr>
        <p:blipFill>
          <a:blip r:embed="rId2" cstate="print"/>
          <a:srcRect l="22656" t="8333" r="31250" b="16666"/>
          <a:stretch>
            <a:fillRect/>
          </a:stretch>
        </p:blipFill>
        <p:spPr>
          <a:xfrm>
            <a:off x="6339973" y="3628355"/>
            <a:ext cx="2571767" cy="3138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4 Imagen" descr="Pomacea_canaliculata2_by Judgeflo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9260" y="4596520"/>
            <a:ext cx="2893714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5 Imagen" descr="Pomacea_canaliculata1.jpg"/>
          <p:cNvPicPr>
            <a:picLocks noChangeAspect="1"/>
          </p:cNvPicPr>
          <p:nvPr/>
        </p:nvPicPr>
        <p:blipFill>
          <a:blip r:embed="rId4" cstate="print"/>
          <a:srcRect l="11363"/>
          <a:stretch>
            <a:fillRect/>
          </a:stretch>
        </p:blipFill>
        <p:spPr>
          <a:xfrm>
            <a:off x="571472" y="4596520"/>
            <a:ext cx="2571768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Imagen" descr="Pomacea_insularum_shell_3.jpg"/>
          <p:cNvPicPr>
            <a:picLocks noChangeAspect="1"/>
          </p:cNvPicPr>
          <p:nvPr/>
        </p:nvPicPr>
        <p:blipFill>
          <a:blip r:embed="rId5" cstate="print"/>
          <a:srcRect l="10563" t="4167" r="11265" b="8333"/>
          <a:stretch>
            <a:fillRect/>
          </a:stretch>
        </p:blipFill>
        <p:spPr>
          <a:xfrm>
            <a:off x="571473" y="2143116"/>
            <a:ext cx="2071702" cy="23516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8 Imagen" descr="Riodelaplatabasinma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9973" y="883286"/>
            <a:ext cx="2571767" cy="258891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28596" y="1556792"/>
            <a:ext cx="4575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100" dirty="0"/>
              <a:t>Trobat al Delta de l’Ebre any 2009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43438" y="6286520"/>
            <a:ext cx="392909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a-ES" dirty="0"/>
              <a:t>POSTES NOMBROSES I A MÉS </a:t>
            </a:r>
            <a:r>
              <a:rPr lang="ca-ES" b="1" dirty="0"/>
              <a:t>TÒXIQUES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000363" y="2060848"/>
            <a:ext cx="33396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HERBÍVOR MOLT VORAÇ</a:t>
            </a:r>
          </a:p>
          <a:p>
            <a:endParaRPr lang="ca-ES" sz="1600" dirty="0"/>
          </a:p>
          <a:p>
            <a:r>
              <a:rPr lang="ca-ES" sz="2000" dirty="0"/>
              <a:t>PLAGA DELS ARROSSARS AL DELTA DE L’EBRE</a:t>
            </a:r>
          </a:p>
          <a:p>
            <a:endParaRPr lang="ca-ES" sz="1600" b="1" dirty="0">
              <a:solidFill>
                <a:srgbClr val="FF0000"/>
              </a:solidFill>
            </a:endParaRPr>
          </a:p>
          <a:p>
            <a:r>
              <a:rPr lang="ca-ES" sz="2000" b="1" dirty="0">
                <a:solidFill>
                  <a:srgbClr val="FF0000"/>
                </a:solidFill>
              </a:rPr>
              <a:t>PERILL GREU PER A LES ZONES HUMIDES DE TOTA EUROPA!!</a:t>
            </a:r>
          </a:p>
        </p:txBody>
      </p:sp>
      <p:pic>
        <p:nvPicPr>
          <p:cNvPr id="13" name="12 Imagen" descr="Cr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269784"/>
            <a:ext cx="397901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a-ES" dirty="0"/>
              <a:t>AMFIBIS I RÈPTILS AUTÒCTONS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45232" y="3677543"/>
            <a:ext cx="370018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TÒTIL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Alytes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obstetricans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13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50600"/>
            <a:ext cx="432048" cy="461175"/>
          </a:xfrm>
          <a:prstGeom prst="rect">
            <a:avLst/>
          </a:prstGeom>
        </p:spPr>
      </p:pic>
      <p:pic>
        <p:nvPicPr>
          <p:cNvPr id="2052" name="Picture 4" descr="Hyla meriodionalis 1.jpg">
            <a:extLst>
              <a:ext uri="{FF2B5EF4-FFF2-40B4-BE49-F238E27FC236}">
                <a16:creationId xmlns:a16="http://schemas.microsoft.com/office/drawing/2014/main" id="{1067E055-1297-4B69-94BD-DF17FC802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b="25076"/>
          <a:stretch/>
        </p:blipFill>
        <p:spPr bwMode="auto">
          <a:xfrm>
            <a:off x="745231" y="4409213"/>
            <a:ext cx="3676091" cy="17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1 CuadroTexto">
            <a:extLst>
              <a:ext uri="{FF2B5EF4-FFF2-40B4-BE49-F238E27FC236}">
                <a16:creationId xmlns:a16="http://schemas.microsoft.com/office/drawing/2014/main" id="{AE075BCD-C6A5-4256-8837-50DF0CB6F1C2}"/>
              </a:ext>
            </a:extLst>
          </p:cNvPr>
          <p:cNvSpPr txBox="1"/>
          <p:nvPr/>
        </p:nvSpPr>
        <p:spPr>
          <a:xfrm>
            <a:off x="745229" y="6125814"/>
            <a:ext cx="3676091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EINETA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Hyla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meridionalis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" name="7 Imagen" descr="leprosox12.jpg">
            <a:extLst>
              <a:ext uri="{FF2B5EF4-FFF2-40B4-BE49-F238E27FC236}">
                <a16:creationId xmlns:a16="http://schemas.microsoft.com/office/drawing/2014/main" id="{EC50968E-B5D7-40F5-8D2D-06285B5A9C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6988" r="7763"/>
          <a:stretch>
            <a:fillRect/>
          </a:stretch>
        </p:blipFill>
        <p:spPr>
          <a:xfrm>
            <a:off x="4711456" y="1593600"/>
            <a:ext cx="3643338" cy="20772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11 CuadroTexto">
            <a:extLst>
              <a:ext uri="{FF2B5EF4-FFF2-40B4-BE49-F238E27FC236}">
                <a16:creationId xmlns:a16="http://schemas.microsoft.com/office/drawing/2014/main" id="{1EFFCC62-3FB6-46B2-8FEA-8F3A796B7A3B}"/>
              </a:ext>
            </a:extLst>
          </p:cNvPr>
          <p:cNvSpPr txBox="1"/>
          <p:nvPr/>
        </p:nvSpPr>
        <p:spPr>
          <a:xfrm>
            <a:off x="4717670" y="3686015"/>
            <a:ext cx="3637124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Mauremys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leprosa</a:t>
            </a:r>
          </a:p>
        </p:txBody>
      </p:sp>
      <p:pic>
        <p:nvPicPr>
          <p:cNvPr id="19" name="10 Imagen" descr="European-pond-turtle-on-log.jpg">
            <a:extLst>
              <a:ext uri="{FF2B5EF4-FFF2-40B4-BE49-F238E27FC236}">
                <a16:creationId xmlns:a16="http://schemas.microsoft.com/office/drawing/2014/main" id="{F5B6DDB0-E7A3-4FB3-B792-AE71C967E8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000" t="14123" r="8461" b="8997"/>
          <a:stretch>
            <a:fillRect/>
          </a:stretch>
        </p:blipFill>
        <p:spPr>
          <a:xfrm>
            <a:off x="4722678" y="4409213"/>
            <a:ext cx="3632115" cy="17166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12 CuadroTexto">
            <a:extLst>
              <a:ext uri="{FF2B5EF4-FFF2-40B4-BE49-F238E27FC236}">
                <a16:creationId xmlns:a16="http://schemas.microsoft.com/office/drawing/2014/main" id="{7CA2663D-0FEB-4EA3-94B0-B146CB4D6061}"/>
              </a:ext>
            </a:extLst>
          </p:cNvPr>
          <p:cNvSpPr txBox="1"/>
          <p:nvPr/>
        </p:nvSpPr>
        <p:spPr>
          <a:xfrm>
            <a:off x="4722678" y="6125815"/>
            <a:ext cx="3632114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D’ESTANY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orbicularis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2F2B7CCC-E337-4C89-BEE0-EDC71F445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7738"/>
          <a:stretch/>
        </p:blipFill>
        <p:spPr bwMode="auto">
          <a:xfrm>
            <a:off x="755576" y="1575643"/>
            <a:ext cx="3689844" cy="211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orth-American-bullfrog1.jpg">
            <a:extLst>
              <a:ext uri="{FF2B5EF4-FFF2-40B4-BE49-F238E27FC236}">
                <a16:creationId xmlns:a16="http://schemas.microsoft.com/office/drawing/2014/main" id="{AFF1AB2B-9421-4F10-9009-77AFC8C1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71" y="2217267"/>
            <a:ext cx="3350245" cy="25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25760"/>
            <a:ext cx="684076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GRANOTA TORO</a:t>
            </a:r>
            <a:br>
              <a:rPr lang="ca-ES" sz="3600" dirty="0"/>
            </a:br>
            <a:r>
              <a:rPr lang="ca-ES" sz="3600" i="1" dirty="0" err="1"/>
              <a:t>Rana</a:t>
            </a:r>
            <a:r>
              <a:rPr lang="ca-ES" sz="3600" i="1" dirty="0"/>
              <a:t> </a:t>
            </a:r>
            <a:r>
              <a:rPr lang="ca-ES" sz="3600" i="1" dirty="0" err="1"/>
              <a:t>cateasbaiana</a:t>
            </a:r>
            <a:endParaRPr lang="ca-ES" sz="36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882968" y="5735578"/>
            <a:ext cx="4505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000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000" dirty="0"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ot arribar a fer 46 cm i pesar 1kg.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966171" y="4397042"/>
            <a:ext cx="33185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solidFill>
                  <a:schemeClr val="bg1"/>
                </a:solidFill>
              </a:rPr>
              <a:t>Originària d’Amèrica del Nord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395668" y="1327515"/>
            <a:ext cx="649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FF0000"/>
                </a:solidFill>
              </a:rPr>
              <a:t>CONSIDERADA COM UNA DE LES 100 ESPÈCIES MÉS INVASORES DEL PLANETA!!!!</a:t>
            </a:r>
          </a:p>
        </p:txBody>
      </p:sp>
      <p:pic>
        <p:nvPicPr>
          <p:cNvPr id="15" name="14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3779" y="269784"/>
            <a:ext cx="397901" cy="422912"/>
          </a:xfrm>
          <a:prstGeom prst="rect">
            <a:avLst/>
          </a:prstGeom>
        </p:spPr>
      </p:pic>
      <p:pic>
        <p:nvPicPr>
          <p:cNvPr id="3074" name="Picture 2" descr="https://upload.wikimedia.org/wikipedia/commons/9/9e/Bullfrog_Tadpole.jpg">
            <a:extLst>
              <a:ext uri="{FF2B5EF4-FFF2-40B4-BE49-F238E27FC236}">
                <a16:creationId xmlns:a16="http://schemas.microsoft.com/office/drawing/2014/main" id="{0F239E60-23BB-4B13-BD48-FC66CCC6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" y="4942075"/>
            <a:ext cx="2855173" cy="17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d/d6/Bullfrog_-_natures_pics.jpg">
            <a:extLst>
              <a:ext uri="{FF2B5EF4-FFF2-40B4-BE49-F238E27FC236}">
                <a16:creationId xmlns:a16="http://schemas.microsoft.com/office/drawing/2014/main" id="{1723F84C-102C-40E0-87A3-20C1B72B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" y="2217267"/>
            <a:ext cx="3863309" cy="25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51F8B8F6-ED16-48A8-A1A3-C560A47DEE97}"/>
              </a:ext>
            </a:extLst>
          </p:cNvPr>
          <p:cNvSpPr txBox="1"/>
          <p:nvPr/>
        </p:nvSpPr>
        <p:spPr>
          <a:xfrm>
            <a:off x="3851920" y="4942075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Depreda espècies autòctones. També petits vertebrats.</a:t>
            </a:r>
          </a:p>
        </p:txBody>
      </p:sp>
    </p:spTree>
    <p:extLst>
      <p:ext uri="{BB962C8B-B14F-4D97-AF65-F5344CB8AC3E}">
        <p14:creationId xmlns:p14="http://schemas.microsoft.com/office/powerpoint/2010/main" val="2599330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25760"/>
            <a:ext cx="684076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TORTUGA DE TIMPÀ ROIG</a:t>
            </a:r>
            <a:br>
              <a:rPr lang="ca-ES" sz="3600" dirty="0"/>
            </a:br>
            <a:r>
              <a:rPr lang="ca-ES" sz="3600" i="1" dirty="0" err="1"/>
              <a:t>Trachemys</a:t>
            </a:r>
            <a:r>
              <a:rPr lang="ca-ES" sz="3600" i="1" dirty="0"/>
              <a:t> </a:t>
            </a:r>
            <a:r>
              <a:rPr lang="ca-ES" sz="3600" i="1" dirty="0" err="1"/>
              <a:t>scripta</a:t>
            </a:r>
            <a:r>
              <a:rPr lang="ca-ES" sz="3600" i="1" dirty="0"/>
              <a:t> </a:t>
            </a:r>
            <a:r>
              <a:rPr lang="ca-ES" sz="3600" i="1" dirty="0" err="1"/>
              <a:t>elegans</a:t>
            </a:r>
            <a:endParaRPr lang="ca-ES" sz="3600" i="1" dirty="0"/>
          </a:p>
        </p:txBody>
      </p:sp>
      <p:pic>
        <p:nvPicPr>
          <p:cNvPr id="5" name="4 Imagen" descr="Trachemys_scripta_elegans1.jpg"/>
          <p:cNvPicPr>
            <a:picLocks noChangeAspect="1"/>
          </p:cNvPicPr>
          <p:nvPr/>
        </p:nvPicPr>
        <p:blipFill>
          <a:blip r:embed="rId2" cstate="print"/>
          <a:srcRect l="14375" r="25625" b="2500"/>
          <a:stretch>
            <a:fillRect/>
          </a:stretch>
        </p:blipFill>
        <p:spPr>
          <a:xfrm>
            <a:off x="446609" y="2005285"/>
            <a:ext cx="3821629" cy="46575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3904371" y="1929026"/>
            <a:ext cx="3143272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Adults OMNÍVORS, els joves bàsicament HERBÍVORS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86922" y="6007267"/>
            <a:ext cx="1857388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D’1 a 4 postes d’ous a l’any!!!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45668" y="1359203"/>
            <a:ext cx="842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FF0000"/>
                </a:solidFill>
              </a:rPr>
              <a:t>UNA DE LES 100 ESPÈCIES MÉS INVASORES DEL PLANETA!!!!</a:t>
            </a:r>
          </a:p>
        </p:txBody>
      </p:sp>
      <p:pic>
        <p:nvPicPr>
          <p:cNvPr id="15" name="14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1771" y="269784"/>
            <a:ext cx="397901" cy="422912"/>
          </a:xfrm>
          <a:prstGeom prst="rect">
            <a:avLst/>
          </a:prstGeom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BAA6478E-F3D5-47B3-A2A5-301DFA04FA24}"/>
              </a:ext>
            </a:extLst>
          </p:cNvPr>
          <p:cNvSpPr txBox="1"/>
          <p:nvPr/>
        </p:nvSpPr>
        <p:spPr>
          <a:xfrm>
            <a:off x="4542616" y="2824925"/>
            <a:ext cx="4227507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COMPETEIX PELS ESPAIS ASSOLELLATS AMB LES TORTUGUES AUTÒCTONES</a:t>
            </a:r>
          </a:p>
        </p:txBody>
      </p:sp>
      <p:pic>
        <p:nvPicPr>
          <p:cNvPr id="22" name="Picture 4" descr="http://ichn.iec.cat/bages/aquatic/Imatges%20grans/Mauremys%20leprosa.jpg">
            <a:hlinkClick r:id="rId4"/>
            <a:extLst>
              <a:ext uri="{FF2B5EF4-FFF2-40B4-BE49-F238E27FC236}">
                <a16:creationId xmlns:a16="http://schemas.microsoft.com/office/drawing/2014/main" id="{F94D55C3-391E-459D-B19F-9E494282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16" y="3683591"/>
            <a:ext cx="4140084" cy="26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3 CuadroTexto">
            <a:extLst>
              <a:ext uri="{FF2B5EF4-FFF2-40B4-BE49-F238E27FC236}">
                <a16:creationId xmlns:a16="http://schemas.microsoft.com/office/drawing/2014/main" id="{32CCDCD5-7875-45F6-B9BA-2CC2FDA664EE}"/>
              </a:ext>
            </a:extLst>
          </p:cNvPr>
          <p:cNvSpPr txBox="1"/>
          <p:nvPr/>
        </p:nvSpPr>
        <p:spPr>
          <a:xfrm>
            <a:off x="6444208" y="6328290"/>
            <a:ext cx="251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</p:txBody>
      </p:sp>
    </p:spTree>
    <p:extLst>
      <p:ext uri="{BB962C8B-B14F-4D97-AF65-F5344CB8AC3E}">
        <p14:creationId xmlns:p14="http://schemas.microsoft.com/office/powerpoint/2010/main" val="33286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7288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r"/>
            <a:r>
              <a:rPr lang="ca-ES" dirty="0"/>
              <a:t>PEIXOS I MAMIFERS AUTÒCTONS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74305" y="3389511"/>
            <a:ext cx="3459969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ARTET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Aphanius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iberus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13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904" y="505563"/>
            <a:ext cx="432048" cy="461175"/>
          </a:xfrm>
          <a:prstGeom prst="rect">
            <a:avLst/>
          </a:prstGeom>
        </p:spPr>
      </p:pic>
      <p:sp>
        <p:nvSpPr>
          <p:cNvPr id="16" name="12 CuadroTexto">
            <a:extLst>
              <a:ext uri="{FF2B5EF4-FFF2-40B4-BE49-F238E27FC236}">
                <a16:creationId xmlns:a16="http://schemas.microsoft.com/office/drawing/2014/main" id="{08C822E1-93ED-46FA-A008-55A8A41AF89A}"/>
              </a:ext>
            </a:extLst>
          </p:cNvPr>
          <p:cNvSpPr txBox="1"/>
          <p:nvPr/>
        </p:nvSpPr>
        <p:spPr>
          <a:xfrm>
            <a:off x="474305" y="6093284"/>
            <a:ext cx="3459966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ANGUILA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 descr="Resultado de imagen para FARTET">
            <a:extLst>
              <a:ext uri="{FF2B5EF4-FFF2-40B4-BE49-F238E27FC236}">
                <a16:creationId xmlns:a16="http://schemas.microsoft.com/office/drawing/2014/main" id="{17DE26FD-C737-4B9A-8AEF-C46EEB12A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8317"/>
          <a:stretch/>
        </p:blipFill>
        <p:spPr bwMode="auto">
          <a:xfrm>
            <a:off x="474306" y="1544920"/>
            <a:ext cx="3459966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n relacionada">
            <a:extLst>
              <a:ext uri="{FF2B5EF4-FFF2-40B4-BE49-F238E27FC236}">
                <a16:creationId xmlns:a16="http://schemas.microsoft.com/office/drawing/2014/main" id="{42B6BA62-77BA-43B3-862E-174E4A87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7719"/>
          <a:stretch/>
        </p:blipFill>
        <p:spPr bwMode="auto">
          <a:xfrm>
            <a:off x="467544" y="4248065"/>
            <a:ext cx="3459966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VISO EUROPEU">
            <a:extLst>
              <a:ext uri="{FF2B5EF4-FFF2-40B4-BE49-F238E27FC236}">
                <a16:creationId xmlns:a16="http://schemas.microsoft.com/office/drawing/2014/main" id="{046D3385-A6F6-40A6-AC06-39E580222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7"/>
          <a:stretch/>
        </p:blipFill>
        <p:spPr bwMode="auto">
          <a:xfrm>
            <a:off x="4123437" y="2132856"/>
            <a:ext cx="4667672" cy="26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2 CuadroTexto">
            <a:extLst>
              <a:ext uri="{FF2B5EF4-FFF2-40B4-BE49-F238E27FC236}">
                <a16:creationId xmlns:a16="http://schemas.microsoft.com/office/drawing/2014/main" id="{0B744152-CDA1-4FEB-861A-0C84DB55F47B}"/>
              </a:ext>
            </a:extLst>
          </p:cNvPr>
          <p:cNvSpPr txBox="1"/>
          <p:nvPr/>
        </p:nvSpPr>
        <p:spPr>
          <a:xfrm>
            <a:off x="4123438" y="4756492"/>
            <a:ext cx="466767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VISÓ EUROPEU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Mustela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lutreola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980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>
            <a:normAutofit/>
          </a:bodyPr>
          <a:lstStyle/>
          <a:p>
            <a:r>
              <a:rPr lang="ca-ES" sz="4800" b="1" dirty="0">
                <a:solidFill>
                  <a:srgbClr val="008000"/>
                </a:solidFill>
                <a:latin typeface="+mn-lt"/>
              </a:rPr>
              <a:t>DEFINICIONS</a:t>
            </a:r>
          </a:p>
        </p:txBody>
      </p:sp>
      <p:pic>
        <p:nvPicPr>
          <p:cNvPr id="1033" name="Picture 9" descr="D:\Amanda\Desktop\BIOSFERA\ACTIVITATS EDUCATIVES\ACTIVITATS BIOSFERA\TALLERS\ESPÈCIES INVASORES\Sin título-198y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2003131"/>
            <a:ext cx="2691224" cy="2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" y="2727339"/>
            <a:ext cx="2109783" cy="10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19042" y="3814377"/>
            <a:ext cx="558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 NATIVA O AUTÒCTONA 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051873" y="5583023"/>
            <a:ext cx="289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EXÒTICA</a:t>
            </a:r>
          </a:p>
        </p:txBody>
      </p:sp>
      <p:pic>
        <p:nvPicPr>
          <p:cNvPr id="24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64" y="3224147"/>
            <a:ext cx="2934712" cy="2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curvada hacia arriba"/>
          <p:cNvSpPr/>
          <p:nvPr/>
        </p:nvSpPr>
        <p:spPr>
          <a:xfrm rot="11680640">
            <a:off x="2821389" y="1471940"/>
            <a:ext cx="4910779" cy="136791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Squirrel Drawing - How To Draw A Squirrel Step By Step">
            <a:extLst>
              <a:ext uri="{FF2B5EF4-FFF2-40B4-BE49-F238E27FC236}">
                <a16:creationId xmlns:a16="http://schemas.microsoft.com/office/drawing/2014/main" id="{C1CD6405-F608-4418-AD8A-9F69A8D8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4387" r="19339" b="23751"/>
          <a:stretch/>
        </p:blipFill>
        <p:spPr bwMode="auto">
          <a:xfrm>
            <a:off x="2728215" y="4626431"/>
            <a:ext cx="1613952" cy="17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bujos animados de animales de jabalí - Descargar PNG/SVG transparente">
            <a:extLst>
              <a:ext uri="{FF2B5EF4-FFF2-40B4-BE49-F238E27FC236}">
                <a16:creationId xmlns:a16="http://schemas.microsoft.com/office/drawing/2014/main" id="{29B758FF-8DF7-4E38-80EE-974175A9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1" y="4394303"/>
            <a:ext cx="2059033" cy="20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86634" y="5543329"/>
            <a:ext cx="435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INTRODUÏT PER PESCADORS ESPORTIUS ESTRANGERS PER INTERÈS TURÍSTIC.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860033" y="5261488"/>
            <a:ext cx="4070093" cy="1015663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SI ES PESCA no es pot </a:t>
            </a:r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tornar viu a l’aigua!!! </a:t>
            </a:r>
          </a:p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Ni reintorduir-ne!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5CBF8EC5-E97D-4111-9C68-9133F908270A}"/>
              </a:ext>
            </a:extLst>
          </p:cNvPr>
          <p:cNvSpPr txBox="1">
            <a:spLocks/>
          </p:cNvSpPr>
          <p:nvPr/>
        </p:nvSpPr>
        <p:spPr>
          <a:xfrm>
            <a:off x="2627784" y="193175"/>
            <a:ext cx="3888432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/>
              <a:t>EL SILUR</a:t>
            </a:r>
            <a:br>
              <a:rPr lang="ca-ES" sz="4000" dirty="0"/>
            </a:br>
            <a:r>
              <a:rPr lang="ca-ES" sz="4000" i="1" dirty="0"/>
              <a:t>Silurus glanis</a:t>
            </a:r>
            <a:endParaRPr lang="ca-ES" dirty="0"/>
          </a:p>
        </p:txBody>
      </p:sp>
      <p:pic>
        <p:nvPicPr>
          <p:cNvPr id="17" name="11 Imagen" descr="Creu.jpg">
            <a:extLst>
              <a:ext uri="{FF2B5EF4-FFF2-40B4-BE49-F238E27FC236}">
                <a16:creationId xmlns:a16="http://schemas.microsoft.com/office/drawing/2014/main" id="{72FA9133-854F-4B46-9C2D-F6C5FD4EDD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939" y="260329"/>
            <a:ext cx="397901" cy="422912"/>
          </a:xfrm>
          <a:prstGeom prst="rect">
            <a:avLst/>
          </a:prstGeom>
        </p:spPr>
      </p:pic>
      <p:sp>
        <p:nvSpPr>
          <p:cNvPr id="19" name="12 CuadroTexto">
            <a:extLst>
              <a:ext uri="{FF2B5EF4-FFF2-40B4-BE49-F238E27FC236}">
                <a16:creationId xmlns:a16="http://schemas.microsoft.com/office/drawing/2014/main" id="{3193EB6B-4903-4BFF-9709-9DBB811A67EC}"/>
              </a:ext>
            </a:extLst>
          </p:cNvPr>
          <p:cNvSpPr txBox="1"/>
          <p:nvPr/>
        </p:nvSpPr>
        <p:spPr>
          <a:xfrm>
            <a:off x="4846936" y="1663588"/>
            <a:ext cx="4096286" cy="13731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fontAlgn="base"/>
            <a:r>
              <a:rPr lang="es-ES" dirty="0">
                <a:latin typeface="Arial Black" pitchFamily="34" charset="0"/>
              </a:rPr>
              <a:t>El </a:t>
            </a:r>
            <a:r>
              <a:rPr lang="es-ES" dirty="0" err="1">
                <a:latin typeface="Arial Black" pitchFamily="34" charset="0"/>
              </a:rPr>
              <a:t>monstre</a:t>
            </a:r>
            <a:r>
              <a:rPr lang="es-ES" dirty="0">
                <a:latin typeface="Arial Black" pitchFamily="34" charset="0"/>
              </a:rPr>
              <a:t> de </a:t>
            </a:r>
            <a:r>
              <a:rPr lang="es-ES" dirty="0" err="1">
                <a:latin typeface="Arial Black" pitchFamily="34" charset="0"/>
              </a:rPr>
              <a:t>l’Ebre</a:t>
            </a:r>
            <a:r>
              <a:rPr lang="es-ES" dirty="0">
                <a:latin typeface="Arial Black" pitchFamily="34" charset="0"/>
              </a:rPr>
              <a:t>: Un </a:t>
            </a:r>
            <a:r>
              <a:rPr lang="es-ES" dirty="0" err="1">
                <a:latin typeface="Arial Black" pitchFamily="34" charset="0"/>
              </a:rPr>
              <a:t>britànic</a:t>
            </a:r>
            <a:r>
              <a:rPr lang="es-ES" dirty="0">
                <a:latin typeface="Arial Black" pitchFamily="34" charset="0"/>
              </a:rPr>
              <a:t> pesca un </a:t>
            </a:r>
            <a:r>
              <a:rPr lang="es-ES" dirty="0" err="1">
                <a:latin typeface="Arial Black" pitchFamily="34" charset="0"/>
              </a:rPr>
              <a:t>silur</a:t>
            </a:r>
            <a:r>
              <a:rPr lang="es-ES" dirty="0">
                <a:latin typeface="Arial Black" pitchFamily="34" charset="0"/>
              </a:rPr>
              <a:t> </a:t>
            </a:r>
            <a:r>
              <a:rPr lang="es-ES" dirty="0" err="1">
                <a:latin typeface="Arial Black" pitchFamily="34" charset="0"/>
              </a:rPr>
              <a:t>albí</a:t>
            </a:r>
            <a:r>
              <a:rPr lang="es-ES" dirty="0">
                <a:latin typeface="Arial Black" pitchFamily="34" charset="0"/>
              </a:rPr>
              <a:t> de “</a:t>
            </a:r>
            <a:r>
              <a:rPr lang="es-ES" dirty="0" err="1">
                <a:latin typeface="Arial Black" pitchFamily="34" charset="0"/>
              </a:rPr>
              <a:t>rècord</a:t>
            </a:r>
            <a:r>
              <a:rPr lang="es-ES" dirty="0">
                <a:latin typeface="Arial Black" pitchFamily="34" charset="0"/>
              </a:rPr>
              <a:t> mundial”</a:t>
            </a:r>
          </a:p>
          <a:p>
            <a:pPr fontAlgn="base"/>
            <a:r>
              <a:rPr lang="es-ES" sz="1400" b="1" i="1" dirty="0">
                <a:latin typeface="Arial Black" pitchFamily="34" charset="0"/>
              </a:rPr>
              <a:t>Pesa </a:t>
            </a:r>
            <a:r>
              <a:rPr lang="es-ES" sz="1400" b="1" i="1" dirty="0" err="1">
                <a:latin typeface="Arial Black" pitchFamily="34" charset="0"/>
              </a:rPr>
              <a:t>més</a:t>
            </a:r>
            <a:r>
              <a:rPr lang="es-ES" sz="1400" b="1" i="1" dirty="0">
                <a:latin typeface="Arial Black" pitchFamily="34" charset="0"/>
              </a:rPr>
              <a:t> de 93 kg i mesura </a:t>
            </a:r>
            <a:r>
              <a:rPr lang="es-ES" sz="1400" b="1" i="1" dirty="0" err="1">
                <a:latin typeface="Arial Black" pitchFamily="34" charset="0"/>
              </a:rPr>
              <a:t>uns</a:t>
            </a:r>
            <a:r>
              <a:rPr lang="es-ES" sz="1400" b="1" i="1" dirty="0">
                <a:latin typeface="Arial Black" pitchFamily="34" charset="0"/>
              </a:rPr>
              <a:t> 2 metres i </a:t>
            </a:r>
            <a:r>
              <a:rPr lang="es-ES" sz="1400" b="1" i="1" dirty="0" err="1">
                <a:latin typeface="Arial Black" pitchFamily="34" charset="0"/>
              </a:rPr>
              <a:t>mig</a:t>
            </a:r>
            <a:r>
              <a:rPr lang="es-ES" sz="1400" b="1" i="1" dirty="0">
                <a:latin typeface="Arial Black" pitchFamily="34" charset="0"/>
              </a:rPr>
              <a:t> de </a:t>
            </a:r>
            <a:r>
              <a:rPr lang="es-ES" sz="1400" b="1" i="1" dirty="0" err="1">
                <a:latin typeface="Arial Black" pitchFamily="34" charset="0"/>
              </a:rPr>
              <a:t>llarg</a:t>
            </a:r>
            <a:r>
              <a:rPr lang="es-ES" sz="1400" b="1" i="1" dirty="0">
                <a:latin typeface="Arial Black" pitchFamily="34" charset="0"/>
              </a:rPr>
              <a:t>. </a:t>
            </a:r>
            <a:r>
              <a:rPr lang="es-ES" sz="1100" dirty="0">
                <a:latin typeface="Arial Black" pitchFamily="34" charset="0"/>
              </a:rPr>
              <a:t>Font: Aguaita.cat</a:t>
            </a:r>
            <a:endParaRPr lang="es-ES" sz="1400" b="1" i="1" dirty="0">
              <a:latin typeface="Arial Black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A30F47E-D8BD-41EB-911E-FCFE41D0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24688"/>
          <a:stretch/>
        </p:blipFill>
        <p:spPr>
          <a:xfrm>
            <a:off x="4867449" y="3233396"/>
            <a:ext cx="4075773" cy="1800200"/>
          </a:xfrm>
          <a:prstGeom prst="rect">
            <a:avLst/>
          </a:prstGeom>
        </p:spPr>
      </p:pic>
      <p:pic>
        <p:nvPicPr>
          <p:cNvPr id="1026" name="Picture 2" descr="世界上十大最凶猛的鱼类 大白鲨第一，黑色食人鱼上榜(2)_排行榜123网">
            <a:extLst>
              <a:ext uri="{FF2B5EF4-FFF2-40B4-BE49-F238E27FC236}">
                <a16:creationId xmlns:a16="http://schemas.microsoft.com/office/drawing/2014/main" id="{CA98B9E9-CC5F-4933-B6A1-D923797F0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/>
          <a:stretch/>
        </p:blipFill>
        <p:spPr bwMode="auto">
          <a:xfrm>
            <a:off x="200778" y="1663588"/>
            <a:ext cx="4515238" cy="33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9368" y="274638"/>
            <a:ext cx="447484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VISÓ AMERICÀ</a:t>
            </a:r>
            <a:br>
              <a:rPr lang="ca-ES" sz="3600" dirty="0"/>
            </a:br>
            <a:r>
              <a:rPr lang="ca-ES" sz="3600" i="1" dirty="0" err="1"/>
              <a:t>Neovison</a:t>
            </a:r>
            <a:r>
              <a:rPr lang="ca-ES" sz="3600" i="1" dirty="0"/>
              <a:t> </a:t>
            </a:r>
            <a:r>
              <a:rPr lang="ca-ES" sz="3600" i="1" dirty="0" err="1"/>
              <a:t>vison</a:t>
            </a:r>
            <a:endParaRPr lang="ca-ES" sz="3600" i="1" dirty="0"/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 rotWithShape="1">
          <a:blip r:embed="rId2" cstate="print"/>
          <a:srcRect l="13626" t="16356" r="25359" b="-341"/>
          <a:stretch/>
        </p:blipFill>
        <p:spPr>
          <a:xfrm>
            <a:off x="415340" y="2464775"/>
            <a:ext cx="4488159" cy="42508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70776" y="1665639"/>
            <a:ext cx="4977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200" dirty="0">
                <a:ea typeface="Arial Unicode MS" pitchFamily="34" charset="-128"/>
                <a:cs typeface="Arial Unicode MS" pitchFamily="34" charset="-128"/>
              </a:rPr>
              <a:t>TROBAT PER PRIMER COP A OSONA 1982. Escapat de granges pelleteres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03499" y="2464775"/>
            <a:ext cx="401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ea typeface="Arial Unicode MS" pitchFamily="34" charset="-128"/>
                <a:cs typeface="Arial Unicode MS" pitchFamily="34" charset="-128"/>
              </a:rPr>
              <a:t>GRAN DEPREDADOR A LES ZONES HUMIDES</a:t>
            </a:r>
          </a:p>
        </p:txBody>
      </p:sp>
      <p:pic>
        <p:nvPicPr>
          <p:cNvPr id="14338" name="Picture 2" descr="American Mink 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976" y="274637"/>
            <a:ext cx="2702402" cy="2190137"/>
          </a:xfrm>
          <a:prstGeom prst="rect">
            <a:avLst/>
          </a:prstGeom>
          <a:noFill/>
        </p:spPr>
      </p:pic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867" y="413800"/>
            <a:ext cx="397901" cy="422912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5149944" y="3656747"/>
            <a:ext cx="3814544" cy="3058886"/>
            <a:chOff x="5043736" y="804558"/>
            <a:chExt cx="3814544" cy="2973087"/>
          </a:xfrm>
          <a:effectLst/>
        </p:grpSpPr>
        <p:pic>
          <p:nvPicPr>
            <p:cNvPr id="14" name="13 Imagen" descr="Mustela_lutreola-cropp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3737" y="861407"/>
              <a:ext cx="3814543" cy="29162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5043736" y="804558"/>
              <a:ext cx="3814543" cy="358973"/>
            </a:xfrm>
            <a:prstGeom prst="rect">
              <a:avLst/>
            </a:prstGeom>
            <a:gradFill>
              <a:gsLst>
                <a:gs pos="0">
                  <a:srgbClr val="00B050">
                    <a:alpha val="47000"/>
                  </a:srgbClr>
                </a:gs>
                <a:gs pos="50000">
                  <a:srgbClr val="92D05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b="1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DESPLAÇA EL VISÓ EUROPEU</a:t>
              </a:r>
              <a:endParaRPr lang="ca-E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6112" y="-27384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5400" b="1" dirty="0">
                <a:solidFill>
                  <a:srgbClr val="008000"/>
                </a:solidFill>
                <a:latin typeface="+mn-lt"/>
              </a:rPr>
              <a:t>QUÈ PODEM FER NOSALTRES?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83568" y="1672347"/>
            <a:ext cx="813690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ca-ES" sz="240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Explicar el què hem après a familiars i amics per informar-los sobre els problemes que causen les espècies invasores.</a:t>
            </a:r>
          </a:p>
          <a:p>
            <a:pPr lvl="0" algn="just"/>
            <a:endParaRPr lang="ca-ES" sz="1050" b="1" dirty="0"/>
          </a:p>
          <a:p>
            <a:pPr lvl="0" algn="just"/>
            <a:endParaRPr lang="ca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Plantar espècies autòctones, mai plantes invasores.</a:t>
            </a:r>
          </a:p>
          <a:p>
            <a:pPr lvl="0" algn="just"/>
            <a:endParaRPr lang="es-ES" sz="1050" b="1" dirty="0"/>
          </a:p>
          <a:p>
            <a:pPr lvl="0" algn="just"/>
            <a:endParaRPr lang="es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Evitar la compra d’animals de companyia exòtics, i si ja els tenim no alliberar-los en cap cas a la natura.</a:t>
            </a:r>
            <a:endParaRPr lang="es-ES" sz="2400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ES" sz="1050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Quan viatgem a països exòtics, tenir cura de netejar bé el calçat i la roba.</a:t>
            </a:r>
            <a:endParaRPr lang="es-ES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179512" y="122869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2400" b="1" dirty="0"/>
              <a:t>Posar-ho difícil als invasors aplicant les mesures adients en cada cas. </a:t>
            </a:r>
          </a:p>
        </p:txBody>
      </p:sp>
      <p:pic>
        <p:nvPicPr>
          <p:cNvPr id="23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" y="199697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5" y="296269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387300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483872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1A883-15A4-49BE-B9B1-68AF8876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6" y="3865476"/>
            <a:ext cx="4182907" cy="280687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>
            <a:normAutofit/>
          </a:bodyPr>
          <a:lstStyle/>
          <a:p>
            <a:r>
              <a:rPr lang="ca-ES" sz="6000" b="1" dirty="0">
                <a:solidFill>
                  <a:srgbClr val="008000"/>
                </a:solidFill>
                <a:latin typeface="+mn-lt"/>
              </a:rPr>
              <a:t>Endevina qui és l’intrús...</a:t>
            </a:r>
            <a:endParaRPr lang="es-ES" sz="6000" dirty="0">
              <a:latin typeface="+mn-lt"/>
            </a:endParaRPr>
          </a:p>
        </p:txBody>
      </p:sp>
      <p:pic>
        <p:nvPicPr>
          <p:cNvPr id="8194" name="Picture 2" descr="http://ichn.iec.cat/bages/z-humides/Imatges%20grans/jonc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6" y="980728"/>
            <a:ext cx="418290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-23342" y="3751612"/>
            <a:ext cx="461495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6" descr="http://1.bp.blogspot.com/_-kmKADU3-F8/SgzDwpiYRII/AAAAAAAAFHc/qD8Wu_0V68k/s400/Vall+de+Bell-lloc+014.jpg">
            <a:hlinkClick r:id="rId5"/>
            <a:extLst>
              <a:ext uri="{FF2B5EF4-FFF2-40B4-BE49-F238E27FC236}">
                <a16:creationId xmlns:a16="http://schemas.microsoft.com/office/drawing/2014/main" id="{2DD57605-43EB-4C86-923A-74B740F9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865476"/>
            <a:ext cx="4182905" cy="283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1.bp.blogspot.com/-4bDCxTPj9wQ/UCfEntEINmI/AAAAAAAAFYY/D-s--0_WcKc/s1600/flor_de_cuchillo_carpobrotus_acinaciformis_mesembryanthemum_acinaciforme.jpg">
            <a:hlinkClick r:id="rId7"/>
            <a:extLst>
              <a:ext uri="{FF2B5EF4-FFF2-40B4-BE49-F238E27FC236}">
                <a16:creationId xmlns:a16="http://schemas.microsoft.com/office/drawing/2014/main" id="{02649EF6-A3C7-46F9-8D11-9BDAC59E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963608"/>
            <a:ext cx="418290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 Elipse">
            <a:extLst>
              <a:ext uri="{FF2B5EF4-FFF2-40B4-BE49-F238E27FC236}">
                <a16:creationId xmlns:a16="http://schemas.microsoft.com/office/drawing/2014/main" id="{D340B126-2E7B-4874-B5EC-3DEFF9D5808B}"/>
              </a:ext>
            </a:extLst>
          </p:cNvPr>
          <p:cNvSpPr/>
          <p:nvPr/>
        </p:nvSpPr>
        <p:spPr>
          <a:xfrm>
            <a:off x="4644008" y="836712"/>
            <a:ext cx="4182905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8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North-American-bullfrog1.jpg">
            <a:extLst>
              <a:ext uri="{FF2B5EF4-FFF2-40B4-BE49-F238E27FC236}">
                <a16:creationId xmlns:a16="http://schemas.microsoft.com/office/drawing/2014/main" id="{51F6054C-149A-46E9-B9AF-44DFEAC3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3" y="3694044"/>
            <a:ext cx="4266536" cy="29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lipse"/>
          <p:cNvSpPr/>
          <p:nvPr/>
        </p:nvSpPr>
        <p:spPr>
          <a:xfrm>
            <a:off x="4644008" y="3645024"/>
            <a:ext cx="4357718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 descr="Pelophylax perezi by-dpc.jpg">
            <a:extLst>
              <a:ext uri="{FF2B5EF4-FFF2-40B4-BE49-F238E27FC236}">
                <a16:creationId xmlns:a16="http://schemas.microsoft.com/office/drawing/2014/main" id="{92618D5E-F98F-4EA2-BBFB-32EE3658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4044"/>
            <a:ext cx="4464495" cy="29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461ABFB-C35B-451E-A6CF-7B6A96397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297" y="280546"/>
            <a:ext cx="4286422" cy="3148454"/>
          </a:xfrm>
          <a:prstGeom prst="rect">
            <a:avLst/>
          </a:prstGeom>
        </p:spPr>
      </p:pic>
      <p:pic>
        <p:nvPicPr>
          <p:cNvPr id="12" name="Picture 4" descr="http://www.petclic.es/sites/default/files/library/tortuga_de_florida-petclic-variedades_de_tortugas.jpg">
            <a:hlinkClick r:id="rId6"/>
            <a:extLst>
              <a:ext uri="{FF2B5EF4-FFF2-40B4-BE49-F238E27FC236}">
                <a16:creationId xmlns:a16="http://schemas.microsoft.com/office/drawing/2014/main" id="{A6C66836-2245-48AF-B306-0CE640E0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0" y="301850"/>
            <a:ext cx="4299833" cy="31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8 Elipse">
            <a:extLst>
              <a:ext uri="{FF2B5EF4-FFF2-40B4-BE49-F238E27FC236}">
                <a16:creationId xmlns:a16="http://schemas.microsoft.com/office/drawing/2014/main" id="{C2F8BB6C-9903-41A6-A36C-9118F8F7DF56}"/>
              </a:ext>
            </a:extLst>
          </p:cNvPr>
          <p:cNvSpPr/>
          <p:nvPr/>
        </p:nvSpPr>
        <p:spPr>
          <a:xfrm>
            <a:off x="0" y="357166"/>
            <a:ext cx="461495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6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7058C9-75AF-405A-A84D-89F8BF720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8" y="148316"/>
            <a:ext cx="4185186" cy="34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Mustela_lutreola-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14842" cy="3222269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360040" y="357166"/>
            <a:ext cx="3851920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643314"/>
            <a:ext cx="4214842" cy="2857520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4644008" y="3500438"/>
            <a:ext cx="4214842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Resultado de imagen para FARTET">
            <a:extLst>
              <a:ext uri="{FF2B5EF4-FFF2-40B4-BE49-F238E27FC236}">
                <a16:creationId xmlns:a16="http://schemas.microsoft.com/office/drawing/2014/main" id="{830E681E-F12C-4615-ACFC-5574D0E2F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8317"/>
          <a:stretch/>
        </p:blipFill>
        <p:spPr bwMode="auto">
          <a:xfrm>
            <a:off x="300252" y="3685062"/>
            <a:ext cx="4127732" cy="28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9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77D7AB1B-0A1C-4C57-BAD9-963F03C6E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1634094" y="3183648"/>
            <a:ext cx="1065698" cy="1196383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51520" y="418017"/>
            <a:ext cx="8554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4000" b="1" dirty="0">
                <a:solidFill>
                  <a:srgbClr val="C00000"/>
                </a:solidFill>
              </a:rPr>
              <a:t>COM APAREIX UNA ESPÈCIE INVASORA?</a:t>
            </a:r>
          </a:p>
        </p:txBody>
      </p:sp>
      <p:sp>
        <p:nvSpPr>
          <p:cNvPr id="21" name="22 CuadroTexto"/>
          <p:cNvSpPr txBox="1"/>
          <p:nvPr/>
        </p:nvSpPr>
        <p:spPr>
          <a:xfrm>
            <a:off x="2774642" y="1739071"/>
            <a:ext cx="211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dirty="0"/>
              <a:t>ESPÈCIE EXÒTICA</a:t>
            </a:r>
          </a:p>
        </p:txBody>
      </p:sp>
      <p:sp>
        <p:nvSpPr>
          <p:cNvPr id="25" name="22 CuadroTexto"/>
          <p:cNvSpPr txBox="1"/>
          <p:nvPr/>
        </p:nvSpPr>
        <p:spPr>
          <a:xfrm>
            <a:off x="2580924" y="2898081"/>
            <a:ext cx="240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LI AGRADEN LES NOVES CONDICIONS</a:t>
            </a:r>
          </a:p>
        </p:txBody>
      </p:sp>
      <p:sp>
        <p:nvSpPr>
          <p:cNvPr id="27" name="22 CuadroTexto"/>
          <p:cNvSpPr txBox="1"/>
          <p:nvPr/>
        </p:nvSpPr>
        <p:spPr>
          <a:xfrm>
            <a:off x="2702634" y="4203492"/>
            <a:ext cx="2111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ES REPRODUEIX MOLT</a:t>
            </a:r>
          </a:p>
        </p:txBody>
      </p:sp>
      <p:sp>
        <p:nvSpPr>
          <p:cNvPr id="28" name="22 CuadroTexto"/>
          <p:cNvSpPr txBox="1"/>
          <p:nvPr/>
        </p:nvSpPr>
        <p:spPr>
          <a:xfrm>
            <a:off x="2702634" y="5590351"/>
            <a:ext cx="230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dirty="0">
                <a:solidFill>
                  <a:srgbClr val="C00000"/>
                </a:solidFill>
              </a:rPr>
              <a:t>ESPÈCIE INVASORA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02634" y="1700808"/>
            <a:ext cx="2111791" cy="55388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Rectángulo 28"/>
          <p:cNvSpPr/>
          <p:nvPr/>
        </p:nvSpPr>
        <p:spPr>
          <a:xfrm>
            <a:off x="2589959" y="2882726"/>
            <a:ext cx="2403707" cy="729033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0" name="Rectángulo 29"/>
          <p:cNvSpPr/>
          <p:nvPr/>
        </p:nvSpPr>
        <p:spPr>
          <a:xfrm>
            <a:off x="2751083" y="4215851"/>
            <a:ext cx="2111791" cy="725317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Rectángulo 30"/>
          <p:cNvSpPr/>
          <p:nvPr/>
        </p:nvSpPr>
        <p:spPr>
          <a:xfrm>
            <a:off x="2702634" y="5539414"/>
            <a:ext cx="2222815" cy="5538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highlight>
                <a:srgbClr val="FFFF00"/>
              </a:highlight>
            </a:endParaRPr>
          </a:p>
        </p:txBody>
      </p:sp>
      <p:sp>
        <p:nvSpPr>
          <p:cNvPr id="32" name="Flecha abajo 31"/>
          <p:cNvSpPr/>
          <p:nvPr/>
        </p:nvSpPr>
        <p:spPr>
          <a:xfrm>
            <a:off x="3400806" y="2348880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3" name="Flecha abajo 32"/>
          <p:cNvSpPr/>
          <p:nvPr/>
        </p:nvSpPr>
        <p:spPr>
          <a:xfrm>
            <a:off x="3431919" y="5013176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Flecha abajo 33"/>
          <p:cNvSpPr/>
          <p:nvPr/>
        </p:nvSpPr>
        <p:spPr>
          <a:xfrm>
            <a:off x="3431921" y="3713557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5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5444BCA3-5713-4939-8E26-D77E00FD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08" y="1370480"/>
            <a:ext cx="2934712" cy="2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0ED4B7E4-54BE-4C82-8AB0-031C98D2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31" y="4012954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C2D0FB0D-9A1C-4E8F-B1FB-191D7376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83" y="4733321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DA5E0E9D-56A7-49F9-8FE8-FAA1942E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35" y="3978418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D6913824-7AFA-41E5-B425-84D8D45D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06" y="4608398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1EE768B8-AB90-48FA-AB7D-3BAF9ADC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85" y="5350361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D438904A-63EC-4F9F-8EC0-FFC6BABE7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26" y="5451588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C54380F9-174E-4ED8-B79A-4BDF5C74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05" y="4562228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A44ACB08-E688-4ED1-A96C-B4356B621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10" y="5321673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88544CAA-0776-48B6-8C5D-2CFBD480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10" y="3991211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2648D925-8BE2-42E9-8329-6CCC2102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62" y="5371470"/>
            <a:ext cx="1314956" cy="12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n de sol dibujo">
            <a:extLst>
              <a:ext uri="{FF2B5EF4-FFF2-40B4-BE49-F238E27FC236}">
                <a16:creationId xmlns:a16="http://schemas.microsoft.com/office/drawing/2014/main" id="{147557DF-B11C-4E8B-8CAD-38C0A1ECF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 b="9302"/>
          <a:stretch/>
        </p:blipFill>
        <p:spPr bwMode="auto">
          <a:xfrm>
            <a:off x="631436" y="1700808"/>
            <a:ext cx="1694822" cy="16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2BF7A28-D396-4400-BDD2-FBB8A2032F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3797943"/>
            <a:ext cx="1378219" cy="7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28" grpId="0"/>
      <p:bldP spid="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>
            <a:extLst>
              <a:ext uri="{FF2B5EF4-FFF2-40B4-BE49-F238E27FC236}">
                <a16:creationId xmlns:a16="http://schemas.microsoft.com/office/drawing/2014/main" id="{31836402-6859-44AF-8ACB-4D403448F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9" r="70468"/>
          <a:stretch/>
        </p:blipFill>
        <p:spPr>
          <a:xfrm>
            <a:off x="3804410" y="3390980"/>
            <a:ext cx="798070" cy="5446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E40F32-0F24-401B-9B53-787F24BE4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1" y="2780928"/>
            <a:ext cx="2277616" cy="1235570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683568" y="1298649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dirty="0"/>
              <a:t>PÈRDUA D’ANIMALS I PLANTES AUTÒCTONS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"/>
            <a:ext cx="9144000" cy="1655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800" b="1" dirty="0">
                <a:solidFill>
                  <a:srgbClr val="008000"/>
                </a:solidFill>
                <a:latin typeface="+mn-lt"/>
              </a:rPr>
              <a:t>IMPACTES DE LES INVASIONS</a:t>
            </a:r>
          </a:p>
        </p:txBody>
      </p:sp>
      <p:pic>
        <p:nvPicPr>
          <p:cNvPr id="9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5" y="414908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18" y="3855542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2" y="460658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1263277" y="4944177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2" y="544486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13" y="5661248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24" y="5114348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98" y="4462063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90" y="387852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425">
            <a:off x="4584623" y="4623966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14" y="4189507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122" y="4560616"/>
            <a:ext cx="1758706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40" y="4572247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46" y="5340672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62" y="528895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32B56CA5-2464-47D9-B6BA-6C7B3069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42" y="3516601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4B9E6D-4E3B-4195-A5E0-FC41FB27CA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126051" y="2062756"/>
            <a:ext cx="916206" cy="100747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5A1C763-6F4B-4665-8CE4-1D709DA492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272053" y="1988840"/>
            <a:ext cx="950984" cy="104571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FB9D0DB-0576-425D-A0E2-6D915254C6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976336" y="2213320"/>
            <a:ext cx="916206" cy="100747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3C76A42-E4E2-4604-93BF-74F9B4400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663384" y="2158019"/>
            <a:ext cx="916206" cy="10074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8BCDC27-84AB-4AE2-91E1-C9CFD1A84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732538" y="2098747"/>
            <a:ext cx="916206" cy="100747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DCC837F-4A7A-4AFD-984D-3548E11285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519186" y="2111422"/>
            <a:ext cx="916206" cy="1007474"/>
          </a:xfrm>
          <a:prstGeom prst="rect">
            <a:avLst/>
          </a:prstGeom>
        </p:spPr>
      </p:pic>
      <p:pic>
        <p:nvPicPr>
          <p:cNvPr id="39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42DA24D5-0874-414F-8790-8AAC57E9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3637" y="2235328"/>
            <a:ext cx="1207188" cy="807284"/>
          </a:xfrm>
          <a:prstGeom prst="rect">
            <a:avLst/>
          </a:prstGeom>
          <a:noFill/>
        </p:spPr>
      </p:pic>
      <p:pic>
        <p:nvPicPr>
          <p:cNvPr id="40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00F7818-F305-4B2C-B9C9-1EBAE2F2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708" y="2204864"/>
            <a:ext cx="1207188" cy="848080"/>
          </a:xfrm>
          <a:prstGeom prst="rect">
            <a:avLst/>
          </a:prstGeom>
          <a:noFill/>
        </p:spPr>
      </p:pic>
      <p:pic>
        <p:nvPicPr>
          <p:cNvPr id="41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3305CCE4-CF46-494F-A5CB-EC1C39E0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73" y="2955004"/>
            <a:ext cx="1207188" cy="807284"/>
          </a:xfrm>
          <a:prstGeom prst="rect">
            <a:avLst/>
          </a:prstGeom>
          <a:noFill/>
        </p:spPr>
      </p:pic>
      <p:pic>
        <p:nvPicPr>
          <p:cNvPr id="42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F596AF4-EE36-4DC6-84AE-AA15F541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71" y="2526416"/>
            <a:ext cx="1207188" cy="807284"/>
          </a:xfrm>
          <a:prstGeom prst="rect">
            <a:avLst/>
          </a:prstGeom>
          <a:noFill/>
        </p:spPr>
      </p:pic>
      <p:pic>
        <p:nvPicPr>
          <p:cNvPr id="43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092217D9-B8B4-4FA2-9664-CF235376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9007" y="3071322"/>
            <a:ext cx="1207188" cy="807284"/>
          </a:xfrm>
          <a:prstGeom prst="rect">
            <a:avLst/>
          </a:prstGeom>
          <a:noFill/>
        </p:spPr>
      </p:pic>
      <p:pic>
        <p:nvPicPr>
          <p:cNvPr id="38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7E7C3ED-9BDB-4587-BA4E-C8D99C02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45" y="5379386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0926 L -0.41563 0.0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4000" b="1" dirty="0">
                <a:latin typeface="+mn-lt"/>
                <a:ea typeface="Arial Unicode MS" pitchFamily="34" charset="-128"/>
                <a:cs typeface="+mn-cs"/>
              </a:rPr>
              <a:t>COM ARRIBEN LES ESPÈCIES EXÒTIQUES MARINES?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428728" y="1571612"/>
            <a:ext cx="6000792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NORMALMENT DE FORMA NO INTENCIONADA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CE07B98-4B61-44E2-9852-D73BD01B1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4029"/>
          <a:stretch/>
        </p:blipFill>
        <p:spPr>
          <a:xfrm>
            <a:off x="192439" y="2187251"/>
            <a:ext cx="7236557" cy="4382751"/>
          </a:xfrm>
          <a:prstGeom prst="rect">
            <a:avLst/>
          </a:prstGeom>
        </p:spPr>
      </p:pic>
      <p:pic>
        <p:nvPicPr>
          <p:cNvPr id="4" name="3 Imagen" descr="Canal_de_Suez.jpg"/>
          <p:cNvPicPr>
            <a:picLocks noChangeAspect="1"/>
          </p:cNvPicPr>
          <p:nvPr/>
        </p:nvPicPr>
        <p:blipFill rotWithShape="1">
          <a:blip r:embed="rId3" cstate="print"/>
          <a:srcRect l="3220" r="3861"/>
          <a:stretch/>
        </p:blipFill>
        <p:spPr>
          <a:xfrm>
            <a:off x="6627440" y="2780928"/>
            <a:ext cx="2304256" cy="228601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95736" y="188640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a-ES" sz="4400" b="1" dirty="0">
                <a:ea typeface="Arial Unicode MS" pitchFamily="34" charset="-128"/>
              </a:rPr>
              <a:t>AIGÜES DE  LLAST</a:t>
            </a:r>
          </a:p>
        </p:txBody>
      </p:sp>
      <p:pic>
        <p:nvPicPr>
          <p:cNvPr id="8" name="7 Imagen" descr="ballast_water.jpg"/>
          <p:cNvPicPr>
            <a:picLocks noChangeAspect="1"/>
          </p:cNvPicPr>
          <p:nvPr/>
        </p:nvPicPr>
        <p:blipFill>
          <a:blip r:embed="rId2" cstate="print"/>
          <a:srcRect t="14063"/>
          <a:stretch>
            <a:fillRect/>
          </a:stretch>
        </p:blipFill>
        <p:spPr>
          <a:xfrm>
            <a:off x="178547" y="4500570"/>
            <a:ext cx="8644174" cy="2228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46" name="Picture 2" descr="Ballast water treatment animation video">
            <a:extLst>
              <a:ext uri="{FF2B5EF4-FFF2-40B4-BE49-F238E27FC236}">
                <a16:creationId xmlns:a16="http://schemas.microsoft.com/office/drawing/2014/main" id="{76D3135A-F4ED-4204-9E9A-EC08A409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7884"/>
            <a:ext cx="6984776" cy="33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6228184" y="836712"/>
            <a:ext cx="2736304" cy="2304256"/>
            <a:chOff x="6492028" y="1142984"/>
            <a:chExt cx="2113238" cy="1717597"/>
          </a:xfrm>
        </p:grpSpPr>
        <p:pic>
          <p:nvPicPr>
            <p:cNvPr id="8" name="7 Imagen" descr="BlankMap-World-v2.png"/>
            <p:cNvPicPr>
              <a:picLocks noChangeAspect="1"/>
            </p:cNvPicPr>
            <p:nvPr/>
          </p:nvPicPr>
          <p:blipFill rotWithShape="1">
            <a:blip r:embed="rId2" cstate="print"/>
            <a:srcRect l="72293" t="51781" r="4546" b="5392"/>
            <a:stretch/>
          </p:blipFill>
          <p:spPr>
            <a:xfrm>
              <a:off x="6588224" y="1142984"/>
              <a:ext cx="2017042" cy="1717597"/>
            </a:xfrm>
            <a:prstGeom prst="rect">
              <a:avLst/>
            </a:prstGeom>
          </p:spPr>
        </p:pic>
        <p:cxnSp>
          <p:nvCxnSpPr>
            <p:cNvPr id="9" name="8 Conector recto de flecha"/>
            <p:cNvCxnSpPr>
              <a:cxnSpLocks/>
            </p:cNvCxnSpPr>
            <p:nvPr/>
          </p:nvCxnSpPr>
          <p:spPr>
            <a:xfrm>
              <a:off x="6492028" y="2367120"/>
              <a:ext cx="5011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ALGA CAULERPA</a:t>
            </a:r>
            <a:br>
              <a:rPr lang="ca-ES" sz="4000" dirty="0"/>
            </a:br>
            <a:r>
              <a:rPr lang="ca-ES" sz="4000" i="1" dirty="0"/>
              <a:t>Caulerpa racemosa</a:t>
            </a:r>
          </a:p>
        </p:txBody>
      </p:sp>
      <p:pic>
        <p:nvPicPr>
          <p:cNvPr id="6" name="5 Imagen" descr="caulerpa_racem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6286" y="3010939"/>
            <a:ext cx="3857652" cy="28932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3779912" y="1556792"/>
            <a:ext cx="296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ARRIBA PER: </a:t>
            </a:r>
          </a:p>
          <a:p>
            <a:pPr algn="ctr"/>
            <a:r>
              <a:rPr lang="ca-ES" dirty="0"/>
              <a:t>VAIXELLS I COMERÇ D’ORGANISMES PER ALS AQUARIS.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28736"/>
            <a:ext cx="3745556" cy="516731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7" name="16 Conector recto de flecha"/>
          <p:cNvCxnSpPr/>
          <p:nvPr/>
        </p:nvCxnSpPr>
        <p:spPr>
          <a:xfrm>
            <a:off x="2571736" y="4714884"/>
            <a:ext cx="1643074" cy="1357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5400000">
            <a:off x="4607719" y="4750603"/>
            <a:ext cx="1571636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4357686" y="6000768"/>
            <a:ext cx="3846252" cy="64633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dirty="0"/>
              <a:t>QUALSEVOL TROSSET TRENCAT DE L’ALGA POT CREAR UNA DE NOVA!!!</a:t>
            </a:r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60648"/>
            <a:ext cx="397901" cy="4229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B55A9D7-4354-4DCC-816A-373AA537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8"/>
          <a:stretch/>
        </p:blipFill>
        <p:spPr>
          <a:xfrm>
            <a:off x="4571999" y="3883803"/>
            <a:ext cx="4572001" cy="29741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A8F0CF-7466-458E-8B84-FF1DC516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533"/>
            <a:ext cx="4571999" cy="3052964"/>
          </a:xfrm>
          <a:prstGeom prst="rect">
            <a:avLst/>
          </a:prstGeom>
        </p:spPr>
      </p:pic>
      <p:pic>
        <p:nvPicPr>
          <p:cNvPr id="6" name="5 Imagen" descr="Posidona oceanica Manu Sanfel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571999" cy="305296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2971507"/>
            <a:ext cx="5196731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AFECTA GREUMENT ALS NOSTRES FONS SUBMARINS AUTÒCTONS!!!!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748638" y="3284984"/>
            <a:ext cx="307183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ÉS MOLT DIFÍCIL D’ELIMINAR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1FAE9A-B7C9-4ADC-BD56-C51A063A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1909" b="7423"/>
          <a:stretch/>
        </p:blipFill>
        <p:spPr>
          <a:xfrm>
            <a:off x="179512" y="4148026"/>
            <a:ext cx="4152737" cy="24493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DD1CDE-E32A-4211-A24F-397751BB8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9" y="1445729"/>
            <a:ext cx="4765404" cy="42875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161311"/>
            <a:ext cx="5400600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  CRANC BLAU AMERICÀ</a:t>
            </a:r>
            <a:br>
              <a:rPr lang="ca-ES" sz="4000" dirty="0"/>
            </a:br>
            <a:r>
              <a:rPr lang="ca-ES" i="1" dirty="0" err="1"/>
              <a:t>Callinectes</a:t>
            </a:r>
            <a:r>
              <a:rPr lang="ca-ES" i="1" dirty="0"/>
              <a:t> </a:t>
            </a:r>
            <a:r>
              <a:rPr lang="ca-ES" i="1" dirty="0" err="1"/>
              <a:t>sapidus</a:t>
            </a:r>
            <a:endParaRPr lang="ca-ES" sz="40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047801" y="1353211"/>
            <a:ext cx="42047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100" dirty="0"/>
              <a:t>Pot pesar fins a 1 kg. </a:t>
            </a:r>
          </a:p>
          <a:p>
            <a:endParaRPr lang="ca-ES" sz="2100" dirty="0"/>
          </a:p>
          <a:p>
            <a:r>
              <a:rPr lang="ca-ES" sz="2100" dirty="0"/>
              <a:t>Pot pondre fins a 2 milions d'ous</a:t>
            </a:r>
            <a:r>
              <a:rPr lang="ca-ES" dirty="0"/>
              <a:t>.</a:t>
            </a:r>
            <a:endParaRPr lang="ca-ES" dirty="0">
              <a:ea typeface="Arial Unicode MS" pitchFamily="34" charset="-128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22997" y="5504789"/>
            <a:ext cx="8261528" cy="73866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100" dirty="0"/>
              <a:t>Són uns depredadors voraços. Ha envaït el Delta de l’Ebre i el Delta del Llobregat, on han disminuït els cultius de mol·luscs. </a:t>
            </a:r>
            <a:endParaRPr lang="es-ES" sz="2100" dirty="0"/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3899" y="233319"/>
            <a:ext cx="397901" cy="422912"/>
          </a:xfrm>
          <a:prstGeom prst="rect">
            <a:avLst/>
          </a:prstGeom>
        </p:spPr>
      </p:pic>
      <p:pic>
        <p:nvPicPr>
          <p:cNvPr id="9" name="Picture 9" descr="D:\Amanda\Desktop\BIOSFERA\ACTIVITATS EDUCATIVES\ACTIVITATS BIOSFERA\TALLERS\ESPÈCIES INVASORES\Sin título-198yp.png">
            <a:extLst>
              <a:ext uri="{FF2B5EF4-FFF2-40B4-BE49-F238E27FC236}">
                <a16:creationId xmlns:a16="http://schemas.microsoft.com/office/drawing/2014/main" id="{B054417F-61D6-426A-9224-ECD4E7D1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28" y="2595989"/>
            <a:ext cx="2421864" cy="24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37E4FD5-CCF0-4B5C-B311-DC1BAE29C692}"/>
              </a:ext>
            </a:extLst>
          </p:cNvPr>
          <p:cNvSpPr/>
          <p:nvPr/>
        </p:nvSpPr>
        <p:spPr>
          <a:xfrm>
            <a:off x="6084168" y="4692062"/>
            <a:ext cx="720080" cy="465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668B225-11C0-46DC-8FB5-D4A5DDB81BAE}"/>
              </a:ext>
            </a:extLst>
          </p:cNvPr>
          <p:cNvSpPr/>
          <p:nvPr/>
        </p:nvSpPr>
        <p:spPr>
          <a:xfrm>
            <a:off x="6956648" y="4096480"/>
            <a:ext cx="720080" cy="465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34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738</Words>
  <Application>Microsoft Office PowerPoint</Application>
  <PresentationFormat>Presentación en pantalla (4:3)</PresentationFormat>
  <Paragraphs>131</Paragraphs>
  <Slides>25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Arial Unicode MS</vt:lpstr>
      <vt:lpstr>Calibri</vt:lpstr>
      <vt:lpstr>Tema de Office</vt:lpstr>
      <vt:lpstr>Les espècies exòtiques invasores i la conservació de la biodiversitat</vt:lpstr>
      <vt:lpstr>DEFINICIONS</vt:lpstr>
      <vt:lpstr>Presentación de PowerPoint</vt:lpstr>
      <vt:lpstr>Presentación de PowerPoint</vt:lpstr>
      <vt:lpstr>COM ARRIBEN LES ESPÈCIES EXÒTIQUES MARINES?</vt:lpstr>
      <vt:lpstr>Presentación de PowerPoint</vt:lpstr>
      <vt:lpstr>ALGA CAULERPA Caulerpa racemosa</vt:lpstr>
      <vt:lpstr>Presentación de PowerPoint</vt:lpstr>
      <vt:lpstr>  CRANC BLAU AMERICÀ Callinectes sapidus</vt:lpstr>
      <vt:lpstr>L’autòcton</vt:lpstr>
      <vt:lpstr>CANYA Arundo donax</vt:lpstr>
      <vt:lpstr>UNGLA DE GAT O BÀLSAM Carpobrotus spp.</vt:lpstr>
      <vt:lpstr>MOSQUIT TIGRE Aedes albopictus</vt:lpstr>
      <vt:lpstr>L’autòcton</vt:lpstr>
      <vt:lpstr>CARGOL POMA  Pomacea insularum </vt:lpstr>
      <vt:lpstr>AMFIBIS I RÈPTILS AUTÒCTONS</vt:lpstr>
      <vt:lpstr>GRANOTA TORO Rana cateasbaiana</vt:lpstr>
      <vt:lpstr>TORTUGA DE TIMPÀ ROIG Trachemys scripta elegans</vt:lpstr>
      <vt:lpstr>PEIXOS I MAMIFERS AUTÒCTONS</vt:lpstr>
      <vt:lpstr>Presentación de PowerPoint</vt:lpstr>
      <vt:lpstr>VISÓ AMERICÀ Neovison vison</vt:lpstr>
      <vt:lpstr>Presentación de PowerPoint</vt:lpstr>
      <vt:lpstr>Endevina qui és l’intrús...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ESPÈCIES EXÒTIQUES INVASORES AQUÀTIQUES</dc:title>
  <dc:creator>Edu</dc:creator>
  <cp:lastModifiedBy>BIOSFERA AEA</cp:lastModifiedBy>
  <cp:revision>332</cp:revision>
  <dcterms:created xsi:type="dcterms:W3CDTF">2015-03-20T21:22:28Z</dcterms:created>
  <dcterms:modified xsi:type="dcterms:W3CDTF">2026-03-01T13:01:54Z</dcterms:modified>
</cp:coreProperties>
</file>