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73" r:id="rId3"/>
    <p:sldId id="343" r:id="rId4"/>
    <p:sldId id="350" r:id="rId5"/>
    <p:sldId id="344" r:id="rId6"/>
    <p:sldId id="264" r:id="rId7"/>
    <p:sldId id="310" r:id="rId8"/>
    <p:sldId id="262" r:id="rId9"/>
    <p:sldId id="314" r:id="rId10"/>
    <p:sldId id="401" r:id="rId11"/>
    <p:sldId id="403" r:id="rId12"/>
    <p:sldId id="402" r:id="rId13"/>
    <p:sldId id="337" r:id="rId14"/>
    <p:sldId id="348" r:id="rId15"/>
    <p:sldId id="280" r:id="rId16"/>
    <p:sldId id="289" r:id="rId17"/>
    <p:sldId id="347" r:id="rId18"/>
    <p:sldId id="342" r:id="rId19"/>
    <p:sldId id="286" r:id="rId20"/>
    <p:sldId id="294" r:id="rId21"/>
    <p:sldId id="284" r:id="rId22"/>
    <p:sldId id="285" r:id="rId23"/>
    <p:sldId id="309" r:id="rId24"/>
    <p:sldId id="308" r:id="rId25"/>
    <p:sldId id="351" r:id="rId2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1CB107-D55D-432C-B892-70424DAF5F89}" v="2" dt="2025-01-28T15:42:36.3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341" autoAdjust="0"/>
  </p:normalViewPr>
  <p:slideViewPr>
    <p:cSldViewPr>
      <p:cViewPr varScale="1">
        <p:scale>
          <a:sx n="82" d="100"/>
          <a:sy n="82" d="100"/>
        </p:scale>
        <p:origin x="150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au Sargatal Llinàs" userId="476da4a0329280a6" providerId="LiveId" clId="{771CB107-D55D-432C-B892-70424DAF5F89}"/>
    <pc:docChg chg="modSld">
      <pc:chgData name="Arnau Sargatal Llinàs" userId="476da4a0329280a6" providerId="LiveId" clId="{771CB107-D55D-432C-B892-70424DAF5F89}" dt="2025-01-28T15:42:36.361" v="3" actId="207"/>
      <pc:docMkLst>
        <pc:docMk/>
      </pc:docMkLst>
      <pc:sldChg chg="modSp mod">
        <pc:chgData name="Arnau Sargatal Llinàs" userId="476da4a0329280a6" providerId="LiveId" clId="{771CB107-D55D-432C-B892-70424DAF5F89}" dt="2025-01-28T13:33:29.617" v="1" actId="14100"/>
        <pc:sldMkLst>
          <pc:docMk/>
          <pc:sldMk cId="0" sldId="256"/>
        </pc:sldMkLst>
        <pc:spChg chg="mod">
          <ac:chgData name="Arnau Sargatal Llinàs" userId="476da4a0329280a6" providerId="LiveId" clId="{771CB107-D55D-432C-B892-70424DAF5F89}" dt="2025-01-28T13:33:29.617" v="1" actId="14100"/>
          <ac:spMkLst>
            <pc:docMk/>
            <pc:sldMk cId="0" sldId="256"/>
            <ac:spMk id="2" creationId="{00000000-0000-0000-0000-000000000000}"/>
          </ac:spMkLst>
        </pc:spChg>
      </pc:sldChg>
      <pc:sldChg chg="modSp">
        <pc:chgData name="Arnau Sargatal Llinàs" userId="476da4a0329280a6" providerId="LiveId" clId="{771CB107-D55D-432C-B892-70424DAF5F89}" dt="2025-01-28T15:42:36.361" v="3" actId="207"/>
        <pc:sldMkLst>
          <pc:docMk/>
          <pc:sldMk cId="2429793533" sldId="343"/>
        </pc:sldMkLst>
        <pc:spChg chg="mod">
          <ac:chgData name="Arnau Sargatal Llinàs" userId="476da4a0329280a6" providerId="LiveId" clId="{771CB107-D55D-432C-B892-70424DAF5F89}" dt="2025-01-28T15:42:36.361" v="3" actId="207"/>
          <ac:spMkLst>
            <pc:docMk/>
            <pc:sldMk cId="2429793533" sldId="343"/>
            <ac:spMk id="2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A3DD6C-0945-4DA4-8CDD-956A7873634D}" type="datetimeFigureOut">
              <a:rPr lang="es-ES" smtClean="0"/>
              <a:pPr/>
              <a:t>01/03/2026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1ADD6-17CC-4357-A666-76675CC7B9D5}" type="slidenum">
              <a:rPr lang="ca-ES" smtClean="0"/>
              <a:pPr/>
              <a:t>‹Nº›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11ADD6-17CC-4357-A666-76675CC7B9D5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1ADD6-17CC-4357-A666-76675CC7B9D5}" type="slidenum">
              <a:rPr lang="ca-ES" smtClean="0"/>
              <a:pPr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75782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11ADD6-17CC-4357-A666-76675CC7B9D5}" type="slidenum">
              <a:rPr lang="ca-ES" smtClean="0"/>
              <a:pPr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445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1ADD6-17CC-4357-A666-76675CC7B9D5}" type="slidenum">
              <a:rPr lang="ca-ES" smtClean="0"/>
              <a:pPr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07034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E3ACBD2-A1E9-DF63-C298-8C88C0348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26505335-35F6-90A9-695A-DBF4919073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823689F4-B858-3984-7F8D-E31B422B8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5CC0E5F6-1A85-7345-DC2D-72E8A5028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0C82FDB5-0009-1636-2B2C-F2762EAF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5427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A1FF692-792F-8C2C-12BF-A4245048D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41D16290-DA32-7972-1DA2-9D966A774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E6D1EC23-B14A-EDC8-D485-0CA7847DD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6BD1FE88-643E-D9C7-7F9F-CCC9A021B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7A7A52B0-7A3A-EAAA-A7B5-581898376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3373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C223C131-D92F-BFE0-892C-01111AEC9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12968228-3003-FD76-9A20-79E61FB1D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1BE50784-8E1C-E3F5-0A84-460BE3C47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8990B91C-7FB8-6EC3-E8A1-6D7968BA4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95704045-3744-341C-111F-10FC1D99D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56920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8F2879C-EA46-1110-7CDE-00A4A01A0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38A3BF54-E72C-C266-23CF-67481172D4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1DB120AA-A4F7-0310-C3ED-E2EF937CF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A7AD20AE-6D5E-E539-AC3E-1509DAA5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26818BBD-F503-E5F4-9A7C-7D231168D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71331962-E502-8EF0-7570-3CB0C620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3369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B739EE1-0514-AB3B-86AD-1D3270E8D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41CFF27E-8623-35FC-E588-7FF9D0051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A4A454C5-03A3-FD5D-A351-70A47B462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5F868031-94C6-BA82-E83C-D0BF1F8E5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1A796D60-A708-AE99-A655-10E6B7996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A096E46A-17BD-5789-EE5E-6EC74DC50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A2C65307-99B1-7ED8-D1C1-75CED2F57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2B951A33-25DD-0112-C77F-8304CBD04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1997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3B45B15-2720-DFE6-FDA1-C959DB3CB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90635DE8-2C01-6942-C050-362B7C63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F0C87C86-51A6-C5AE-6E14-8B8AB2BB1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6CBA4E41-E4CC-CBEF-4212-935284B1C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6338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2EE462C3-4C9B-63AD-FB3D-C21577527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11CA1F46-5CC0-D703-FBF6-5F7589AF7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17C4A039-469E-326B-E075-E30100F4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3544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EA6AAED-5514-F1CF-DFFC-D14870834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9D289C90-129D-E542-BD2A-2E3A7CB51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D426FC35-C3CB-1A35-8856-1D9592489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C128648A-C802-74ED-9E42-79AE89825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4A0F2E31-CBB1-8AE5-D630-94A33B7D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62225BC4-3EC9-FA7A-0699-23041DDD8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2494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F7D7CF20-8A9C-4092-CA98-B349B915E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CC98F982-8C2E-FDE1-82FA-0FB1E1FE5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a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236B8F74-28D7-A404-BE52-6E094C6CDA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D182CA08-9438-13A5-ABE7-CA7B83A23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9BFF0E37-E5A9-6290-E261-5AADD108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E00573BD-46C5-34F7-3574-591BDACEF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1929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B22ADDC3-7AD4-6A8F-CA7C-5641889D8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F5C01768-978D-C146-150C-B489469A0F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D46011FB-BDB9-DD45-8183-37B8D4D14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798A5E10-FA56-CA88-ED29-6726068E2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68D27CFC-A969-B065-54EA-A5B2207CF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45603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54494A0C-767C-CFF4-3B46-3E42479976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867DC619-A98C-C2F0-303D-1CAD8512C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71065EF8-C4C8-7048-DBB4-17E9C0383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D1297862-A5D8-F441-9653-A5E77CD17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A31D41FC-1188-7F47-9074-CB2BB8E7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097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C8CAA9AD-7E53-5D52-79CA-23C119A78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0A4F66D5-465D-3D6C-C7BE-830C2840B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FEC14096-8C46-5916-3D49-E856F5061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847CFC-816F-41D0-AAC0-9BF4FEBC753E}" type="datetimeFigureOut">
              <a:rPr lang="es-ES" smtClean="0"/>
              <a:pPr/>
              <a:t>01/03/2026</a:t>
            </a:fld>
            <a:endParaRPr lang="es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8E56C4CB-6EA4-0A38-109D-5184BC2BA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10463767-CC7B-C59D-5202-C110E2D6E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427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3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//upload.wikimedia.org/wikipedia/commons/5/54/Carpobrotus_edulis_(plants).jpg" TargetMode="External"/><Relationship Id="rId11" Type="http://schemas.openxmlformats.org/officeDocument/2006/relationships/image" Target="../media/image52.JPEG"/><Relationship Id="rId5" Type="http://schemas.openxmlformats.org/officeDocument/2006/relationships/image" Target="../media/image48.jpeg"/><Relationship Id="rId10" Type="http://schemas.microsoft.com/office/2007/relationships/hdphoto" Target="../media/hdphoto1.wdp"/><Relationship Id="rId4" Type="http://schemas.openxmlformats.org/officeDocument/2006/relationships/hyperlink" Target="http://www.google.es/url?sa=i&amp;rct=j&amp;q=&amp;esrc=s&amp;frm=1&amp;source=images&amp;cd=&amp;cad=rja&amp;docid=ciM74YZrHFbS_M&amp;tbnid=eZiDGu76_nTrDM:&amp;ved=0CAUQjRw&amp;url=http://www.panoramio.com/photo/11321039&amp;ei=YCYdUYLFIoiQhQfyxoDoCQ&amp;psig=AFQjCNGdjDJxpsq9OsVeruzVs64ziCe0KQ&amp;ust=1360951155902418" TargetMode="External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7.jpeg"/><Relationship Id="rId7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hyperlink" Target="http://www.google.es/url?sa=i&amp;rct=j&amp;q=&amp;esrc=s&amp;frm=1&amp;source=images&amp;cd=&amp;cad=rja&amp;docid=v2ckYqnK37HsfM&amp;tbnid=tZW_SKcRUhT-2M:&amp;ved=0CAUQjRw&amp;url=http://ichn.iec.cat/bages/aquatic/Imatges%20grans/tortuga.htm&amp;ei=hjEdUam8B8KnhAe3lIDIBQ&amp;psig=AFQjCNG-gBWVVTVNPD_lmx_lgZ0PhmlgNg&amp;ust=1360954113960852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hyperlink" Target="http://www.google.es/url?sa=i&amp;rct=j&amp;q=&amp;esrc=s&amp;frm=1&amp;source=images&amp;cd=&amp;cad=rja&amp;docid=PYDmNRM8y3EC-M&amp;tbnid=Ay3bvhN1Fwvd7M:&amp;ved=0CAUQjRw&amp;url=http://ichn.iec.cat/bages/z-humides/Imatges%20grans/joncboval.htm&amp;ei=MT4dUbS3OsnLhAeJn4CgBw&amp;psig=AFQjCNHmcxYHe0Q2T99rZRs3cWNhl4Qosw&amp;ust=1360957356397551" TargetMode="External"/><Relationship Id="rId7" Type="http://schemas.openxmlformats.org/officeDocument/2006/relationships/hyperlink" Target="http://www.google.es/url?sa=i&amp;rct=j&amp;q=&amp;esrc=s&amp;frm=1&amp;source=images&amp;cd=&amp;cad=rja&amp;docid=ui6iwCD6tBeNAM&amp;tbnid=nBE-CWaQ7Hgp8M:&amp;ved=0CAUQjRw&amp;url=http://www.elbatiblog.com/2012/08/flores-de-cuchillo-descripcion-y.html&amp;ei=hkIdUcXwDo-1hAfEuYCgBg&amp;psig=AFQjCNFs8qhJeFZIbgR_ToONy5lOj2i4Vg&amp;ust=1360958462701649" TargetMode="Externa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hyperlink" Target="http://www.google.es/url?sa=i&amp;rct=j&amp;q=&amp;esrc=s&amp;frm=1&amp;source=images&amp;cd=&amp;cad=rja&amp;docid=dnMnlDlZLWZE2M&amp;tbnid=L1jQf6kW05qEqM:&amp;ved=0CAUQjRw&amp;url=http://tempspalamos.blogspot.com/2009_05_01_archive.html&amp;ei=ekMdUZXGHYGIhQe854GoDg&amp;psig=AFQjCNGdUJTWVSI2Q9wxILm7lofL86KQcQ&amp;ust=1360958692800012" TargetMode="External"/><Relationship Id="rId4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es/url?sa=i&amp;rct=j&amp;q=&amp;esrc=s&amp;frm=1&amp;source=images&amp;cd=&amp;cad=rja&amp;docid=CRzCSUpZcGvwZM&amp;tbnid=IrAJ4Fjo9h-EpM:&amp;ved=0CAUQjRw&amp;url=http://www.petclic.es/las-mascotas/tortuga-florida/tortuga-florida&amp;ei=VUYdUbPcH4nMhAfEhoGoDQ&amp;psig=AFQjCNGGi8NaxfqoSPPm-E39FnhTLDbyjw&amp;ust=1360959417285870" TargetMode="External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54448" y="394730"/>
            <a:ext cx="7324248" cy="1830065"/>
          </a:xfrm>
        </p:spPr>
        <p:txBody>
          <a:bodyPr>
            <a:normAutofit fontScale="90000"/>
          </a:bodyPr>
          <a:lstStyle/>
          <a:p>
            <a:r>
              <a:rPr lang="ca-ES" dirty="0"/>
              <a:t>Les </a:t>
            </a:r>
            <a:r>
              <a:rPr lang="ca-ES" b="1" dirty="0"/>
              <a:t>espècies exòtiques invasores </a:t>
            </a:r>
            <a:r>
              <a:rPr lang="ca-ES" dirty="0"/>
              <a:t>i la conservació de la biodiversitat</a:t>
            </a: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827584" y="3068960"/>
            <a:ext cx="7632848" cy="1703040"/>
          </a:xfrm>
        </p:spPr>
        <p:txBody>
          <a:bodyPr>
            <a:normAutofit/>
          </a:bodyPr>
          <a:lstStyle/>
          <a:p>
            <a:pPr algn="just">
              <a:lnSpc>
                <a:spcPct val="160000"/>
              </a:lnSpc>
            </a:pPr>
            <a:r>
              <a:rPr lang="es-ES" sz="1900" cap="small" dirty="0" err="1">
                <a:solidFill>
                  <a:schemeClr val="tx1"/>
                </a:solidFill>
              </a:rPr>
              <a:t>Projecte</a:t>
            </a:r>
            <a:r>
              <a:rPr lang="es-ES" sz="1900" cap="small" dirty="0">
                <a:solidFill>
                  <a:schemeClr val="tx1"/>
                </a:solidFill>
              </a:rPr>
              <a:t> NATURABEGUR. </a:t>
            </a:r>
            <a:r>
              <a:rPr lang="es-ES" sz="1900" cap="small" dirty="0" err="1">
                <a:solidFill>
                  <a:schemeClr val="tx1"/>
                </a:solidFill>
              </a:rPr>
              <a:t>Millora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conservació</a:t>
            </a:r>
            <a:r>
              <a:rPr lang="es-ES" sz="1900" cap="small" dirty="0">
                <a:solidFill>
                  <a:schemeClr val="tx1"/>
                </a:solidFill>
              </a:rPr>
              <a:t> i la </a:t>
            </a:r>
            <a:r>
              <a:rPr lang="es-ES" sz="1900" cap="small" dirty="0" err="1">
                <a:solidFill>
                  <a:schemeClr val="tx1"/>
                </a:solidFill>
              </a:rPr>
              <a:t>biodiversitat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l’espai</a:t>
            </a:r>
            <a:r>
              <a:rPr lang="es-ES" sz="1900" cap="small" dirty="0">
                <a:solidFill>
                  <a:schemeClr val="tx1"/>
                </a:solidFill>
              </a:rPr>
              <a:t> natural </a:t>
            </a:r>
            <a:r>
              <a:rPr lang="es-ES" sz="1900" cap="small">
                <a:solidFill>
                  <a:schemeClr val="tx1"/>
                </a:solidFill>
              </a:rPr>
              <a:t>maritimoterrestre</a:t>
            </a:r>
            <a:r>
              <a:rPr lang="es-ES" sz="1900" cap="small" dirty="0">
                <a:solidFill>
                  <a:schemeClr val="tx1"/>
                </a:solidFill>
              </a:rPr>
              <a:t> de les </a:t>
            </a:r>
            <a:r>
              <a:rPr lang="es-ES" sz="1900" cap="small" dirty="0" err="1">
                <a:solidFill>
                  <a:schemeClr val="tx1"/>
                </a:solidFill>
              </a:rPr>
              <a:t>Muntanyes</a:t>
            </a:r>
            <a:r>
              <a:rPr lang="es-ES" sz="1900" cap="small" dirty="0">
                <a:solidFill>
                  <a:schemeClr val="tx1"/>
                </a:solidFill>
              </a:rPr>
              <a:t> de </a:t>
            </a:r>
            <a:r>
              <a:rPr lang="es-ES" sz="1900" cap="small" dirty="0" err="1">
                <a:solidFill>
                  <a:schemeClr val="tx1"/>
                </a:solidFill>
              </a:rPr>
              <a:t>Begur</a:t>
            </a:r>
            <a:r>
              <a:rPr lang="es-ES" sz="1900" cap="small" dirty="0">
                <a:solidFill>
                  <a:schemeClr val="tx1"/>
                </a:solidFill>
              </a:rPr>
              <a:t>.</a:t>
            </a:r>
            <a:endParaRPr lang="ca-ES" dirty="0"/>
          </a:p>
        </p:txBody>
      </p:sp>
      <p:pic>
        <p:nvPicPr>
          <p:cNvPr id="16" name="Google Shape;103;p1">
            <a:extLst>
              <a:ext uri="{FF2B5EF4-FFF2-40B4-BE49-F238E27FC236}">
                <a16:creationId xmlns:a16="http://schemas.microsoft.com/office/drawing/2014/main" id="{075B28A9-A383-54AF-C3CF-ED02C8C975B2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835136" y="1959800"/>
            <a:ext cx="1240920" cy="1109160"/>
          </a:xfrm>
          <a:prstGeom prst="rect">
            <a:avLst/>
          </a:prstGeom>
          <a:ln w="0">
            <a:noFill/>
          </a:ln>
        </p:spPr>
      </p:pic>
      <p:pic>
        <p:nvPicPr>
          <p:cNvPr id="2057" name="Image 6">
            <a:extLst>
              <a:ext uri="{FF2B5EF4-FFF2-40B4-BE49-F238E27FC236}">
                <a16:creationId xmlns:a16="http://schemas.microsoft.com/office/drawing/2014/main" id="{A7F11468-5181-AEFC-D18B-A3848A317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99" y="5007135"/>
            <a:ext cx="2049463" cy="51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6A18494-36D6-E60B-BC1E-13B1E9F2AD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62" y="6126743"/>
            <a:ext cx="720725" cy="46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4A38AF3-9ACD-59BB-7632-CB01F2BA3B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012812"/>
            <a:ext cx="1027430" cy="52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99866249-AF3B-7D0F-0C49-32AE978340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435" y="5969584"/>
            <a:ext cx="710565" cy="63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2E42F07-6D60-72DF-291D-521FB41B6B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808" y="5790055"/>
            <a:ext cx="593725" cy="883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Imagen 3">
            <a:extLst>
              <a:ext uri="{FF2B5EF4-FFF2-40B4-BE49-F238E27FC236}">
                <a16:creationId xmlns:a16="http://schemas.microsoft.com/office/drawing/2014/main" id="{6AB86746-342F-3597-3318-2056B1754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76" y="5046068"/>
            <a:ext cx="1965325" cy="50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 de texto 1">
            <a:extLst>
              <a:ext uri="{FF2B5EF4-FFF2-40B4-BE49-F238E27FC236}">
                <a16:creationId xmlns:a16="http://schemas.microsoft.com/office/drawing/2014/main" id="{640D9AAC-7DBD-B862-B740-420CC58BF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138" y="5133085"/>
            <a:ext cx="182086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876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  <a:defRPr/>
            </a:pP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Finançat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càrrec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del </a:t>
            </a:r>
            <a:endParaRPr kumimoji="0" lang="es-ES" altLang="es-E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87688" algn="l"/>
              </a:tabLst>
              <a:defRPr/>
            </a:pP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Fons del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Patrimoni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Natural 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73F6368F-295A-B842-6CA1-C68F13900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3445" y="4704729"/>
            <a:ext cx="15121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Amb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suport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de: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97C3B3E7-5411-E873-7967-6449EE65E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00" y="564957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7172DB81-2C70-E798-6346-2BDB5A0CE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5815080"/>
            <a:ext cx="86409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800600" algn="l"/>
                <a:tab pos="56705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800600" algn="l"/>
                <a:tab pos="5670550" algn="l"/>
              </a:tabLst>
              <a:defRPr/>
            </a:pP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·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labora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B523B66-1528-DE70-F93A-39B3244ACE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674" y="6076843"/>
            <a:ext cx="1217930" cy="4578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C55C2E2D-88B8-98A2-79A1-5557D10CA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3" y="4704728"/>
            <a:ext cx="1512168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</a:t>
            </a:r>
            <a:r>
              <a:rPr kumimoji="0" lang="es-ES" altLang="es-E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projecte</a:t>
            </a:r>
            <a:r>
              <a:rPr kumimoji="0" lang="es-ES" alt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de:</a:t>
            </a:r>
            <a:endParaRPr kumimoji="0" lang="es-ES" alt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E7EF9B-73B8-D43A-FE71-ADCA440A0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3414" y="5051545"/>
            <a:ext cx="1572441" cy="49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Unio mancus">
            <a:extLst>
              <a:ext uri="{FF2B5EF4-FFF2-40B4-BE49-F238E27FC236}">
                <a16:creationId xmlns:a16="http://schemas.microsoft.com/office/drawing/2014/main" id="{6E32CAE9-2FCC-4D5A-BC64-7C24C16D9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664" y="23751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 descr="Resultat d'imatges de arundo dona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728570"/>
            <a:ext cx="3672408" cy="4986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>
            <a:extLst>
              <a:ext uri="{FF2B5EF4-FFF2-40B4-BE49-F238E27FC236}">
                <a16:creationId xmlns:a16="http://schemas.microsoft.com/office/drawing/2014/main" id="{7954C171-0C3D-475F-903B-FE7870D0F043}"/>
              </a:ext>
            </a:extLst>
          </p:cNvPr>
          <p:cNvGrpSpPr/>
          <p:nvPr/>
        </p:nvGrpSpPr>
        <p:grpSpPr>
          <a:xfrm>
            <a:off x="5310752" y="-70613"/>
            <a:ext cx="3600400" cy="3018113"/>
            <a:chOff x="5659219" y="977001"/>
            <a:chExt cx="3305269" cy="2798995"/>
          </a:xfrm>
        </p:grpSpPr>
        <p:pic>
          <p:nvPicPr>
            <p:cNvPr id="13" name="4 Imagen" descr="BlankMap-World-v2.png">
              <a:extLst>
                <a:ext uri="{FF2B5EF4-FFF2-40B4-BE49-F238E27FC236}">
                  <a16:creationId xmlns:a16="http://schemas.microsoft.com/office/drawing/2014/main" id="{30A2F049-1835-478E-88C9-67F9B2AEE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53332" t="2059" r="12540" b="33883"/>
            <a:stretch/>
          </p:blipFill>
          <p:spPr>
            <a:xfrm>
              <a:off x="5659219" y="977001"/>
              <a:ext cx="3305269" cy="2798995"/>
            </a:xfrm>
            <a:prstGeom prst="rect">
              <a:avLst/>
            </a:prstGeom>
          </p:spPr>
        </p:pic>
        <p:sp>
          <p:nvSpPr>
            <p:cNvPr id="2" name="Elipse 1">
              <a:extLst>
                <a:ext uri="{FF2B5EF4-FFF2-40B4-BE49-F238E27FC236}">
                  <a16:creationId xmlns:a16="http://schemas.microsoft.com/office/drawing/2014/main" id="{1F4D877F-24FF-44B1-A900-9EBC012D5B9B}"/>
                </a:ext>
              </a:extLst>
            </p:cNvPr>
            <p:cNvSpPr/>
            <p:nvPr/>
          </p:nvSpPr>
          <p:spPr>
            <a:xfrm>
              <a:off x="6372200" y="1916832"/>
              <a:ext cx="2443022" cy="172819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6" name="Picture 2" descr="Imatge relacionad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r="11638"/>
          <a:stretch/>
        </p:blipFill>
        <p:spPr bwMode="auto">
          <a:xfrm>
            <a:off x="4427984" y="2876887"/>
            <a:ext cx="3888432" cy="379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t d'imatges de arundo donax ri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614"/>
            <a:ext cx="10548664" cy="701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 Título">
            <a:extLst>
              <a:ext uri="{FF2B5EF4-FFF2-40B4-BE49-F238E27FC236}">
                <a16:creationId xmlns:a16="http://schemas.microsoft.com/office/drawing/2014/main" id="{2DE0970E-C9EE-4F9E-BA53-A3F9BA36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28" y="106125"/>
            <a:ext cx="4544495" cy="874800"/>
          </a:xfr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  <a:t>     CANYA </a:t>
            </a:r>
            <a:br>
              <a:rPr lang="ca-E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a-ES" sz="28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Arundo</a:t>
            </a:r>
            <a:r>
              <a:rPr lang="ca-ES" sz="2800" i="1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a-ES" sz="2800" i="1" cap="none" dirty="0" err="1">
                <a:latin typeface="Arial" panose="020B0604020202020204" pitchFamily="34" charset="0"/>
                <a:cs typeface="Arial" panose="020B0604020202020204" pitchFamily="34" charset="0"/>
              </a:rPr>
              <a:t>donax</a:t>
            </a:r>
            <a:endParaRPr lang="ca-E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10 Imagen" descr="Creu.jpg">
            <a:extLst>
              <a:ext uri="{FF2B5EF4-FFF2-40B4-BE49-F238E27FC236}">
                <a16:creationId xmlns:a16="http://schemas.microsoft.com/office/drawing/2014/main" id="{994D1D31-C51C-4110-91C3-0F8FFD26495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9269" y="330856"/>
            <a:ext cx="426327" cy="42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3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4">
            <a:extLst>
              <a:ext uri="{FF2B5EF4-FFF2-40B4-BE49-F238E27FC236}">
                <a16:creationId xmlns:a16="http://schemas.microsoft.com/office/drawing/2014/main" id="{B07FB513-E890-6FE5-4339-1656F9BBEE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4" t="-1" b="24737"/>
          <a:stretch/>
        </p:blipFill>
        <p:spPr>
          <a:xfrm>
            <a:off x="4822250" y="0"/>
            <a:ext cx="4502278" cy="4797152"/>
          </a:xfrm>
          <a:prstGeom prst="rect">
            <a:avLst/>
          </a:prstGeom>
        </p:spPr>
      </p:pic>
      <p:sp>
        <p:nvSpPr>
          <p:cNvPr id="5" name="AutoShape 2" descr="Image result for Unio mancus">
            <a:extLst>
              <a:ext uri="{FF2B5EF4-FFF2-40B4-BE49-F238E27FC236}">
                <a16:creationId xmlns:a16="http://schemas.microsoft.com/office/drawing/2014/main" id="{6E32CAE9-2FCC-4D5A-BC64-7C24C16D96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664" y="23751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Picture 2" descr="Phragmites, Woodwalton Fen NNR - geograph.org.uk - 66940.jpg">
            <a:extLst>
              <a:ext uri="{FF2B5EF4-FFF2-40B4-BE49-F238E27FC236}">
                <a16:creationId xmlns:a16="http://schemas.microsoft.com/office/drawing/2014/main" id="{04BEEBBB-244D-438E-B62B-9DCB8B13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736"/>
            <a:ext cx="4932040" cy="688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B3BDE125-F25F-455B-A693-5EB8ED87A506}"/>
              </a:ext>
            </a:extLst>
          </p:cNvPr>
          <p:cNvGrpSpPr/>
          <p:nvPr/>
        </p:nvGrpSpPr>
        <p:grpSpPr>
          <a:xfrm>
            <a:off x="0" y="736478"/>
            <a:ext cx="4228052" cy="874274"/>
            <a:chOff x="3532928" y="1208281"/>
            <a:chExt cx="4286330" cy="874274"/>
          </a:xfrm>
        </p:grpSpPr>
        <p:sp>
          <p:nvSpPr>
            <p:cNvPr id="4" name="1 Título">
              <a:extLst>
                <a:ext uri="{FF2B5EF4-FFF2-40B4-BE49-F238E27FC236}">
                  <a16:creationId xmlns:a16="http://schemas.microsoft.com/office/drawing/2014/main" id="{0E512384-957A-40FF-AB98-10B750C9EAF7}"/>
                </a:ext>
              </a:extLst>
            </p:cNvPr>
            <p:cNvSpPr txBox="1">
              <a:spLocks/>
            </p:cNvSpPr>
            <p:nvPr/>
          </p:nvSpPr>
          <p:spPr>
            <a:xfrm>
              <a:off x="3532928" y="1208281"/>
              <a:ext cx="4286330" cy="874274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 Display" panose="02110004020202020204"/>
                  <a:ea typeface="+mn-ea"/>
                  <a:cs typeface="+mn-cs"/>
                </a:rPr>
                <a:t>  </a:t>
              </a:r>
              <a:r>
                <a:rPr kumimoji="0" lang="ca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CANYÍS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Phragmites</a:t>
              </a:r>
              <a:r>
                <a:rPr kumimoji="0" lang="ca-E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ca-E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australis</a:t>
              </a:r>
              <a:endParaRPr kumimoji="0" lang="ca-E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7" name="10 Imagen" descr="OK.jpg">
              <a:extLst>
                <a:ext uri="{FF2B5EF4-FFF2-40B4-BE49-F238E27FC236}">
                  <a16:creationId xmlns:a16="http://schemas.microsoft.com/office/drawing/2014/main" id="{D27EE117-5AE1-46E2-B5F0-50A524D16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1891" y="1396118"/>
              <a:ext cx="432048" cy="461175"/>
            </a:xfrm>
            <a:prstGeom prst="rect">
              <a:avLst/>
            </a:prstGeom>
          </p:spPr>
        </p:pic>
      </p:grpSp>
      <p:pic>
        <p:nvPicPr>
          <p:cNvPr id="2050" name="Picture 2" descr="http://static10.gestionaweb.cat/1284/img-500-288/cobertes-teula-boix-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748" y="4439375"/>
            <a:ext cx="4270252" cy="2418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l Rasclo (Rallus aquaticus, Rascon europeo, Water rail) | Flickr">
            <a:extLst>
              <a:ext uri="{FF2B5EF4-FFF2-40B4-BE49-F238E27FC236}">
                <a16:creationId xmlns:a16="http://schemas.microsoft.com/office/drawing/2014/main" id="{BA183E55-46C7-DBF0-9B6B-8F1E8AF41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" y="3619725"/>
            <a:ext cx="4932040" cy="32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sultat d'imatges de ardea purpurea nes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t="13105" r="25459" b="9516"/>
          <a:stretch/>
        </p:blipFill>
        <p:spPr bwMode="auto">
          <a:xfrm>
            <a:off x="4970473" y="8736"/>
            <a:ext cx="4335718" cy="4472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4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19672" y="274638"/>
            <a:ext cx="5976664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a-ES" sz="4000" dirty="0"/>
              <a:t>UNGLA DE GAT O BÀLSAM</a:t>
            </a:r>
            <a:br>
              <a:rPr lang="ca-ES" sz="4000" dirty="0"/>
            </a:br>
            <a:r>
              <a:rPr lang="ca-ES" sz="4000" i="1" dirty="0" err="1"/>
              <a:t>Carpobrotus</a:t>
            </a:r>
            <a:r>
              <a:rPr lang="ca-ES" sz="4000" i="1" dirty="0"/>
              <a:t> </a:t>
            </a:r>
            <a:r>
              <a:rPr lang="ca-ES" sz="4000" i="1" dirty="0" err="1"/>
              <a:t>sp</a:t>
            </a:r>
            <a:r>
              <a:rPr lang="ca-ES" sz="4000" i="1" dirty="0"/>
              <a:t>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788024" y="5157192"/>
            <a:ext cx="4249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/>
              <a:t>El bàlsam, s’ha utilitzat molt en JARDINERIA I COM A ESTABILITZADORA DE DUNES. </a:t>
            </a:r>
          </a:p>
          <a:p>
            <a:endParaRPr lang="ca-ES" sz="2000" dirty="0"/>
          </a:p>
        </p:txBody>
      </p:sp>
      <p:pic>
        <p:nvPicPr>
          <p:cNvPr id="10" name="9 Imagen" descr="Cre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341792"/>
            <a:ext cx="397901" cy="422912"/>
          </a:xfrm>
          <a:prstGeom prst="rect">
            <a:avLst/>
          </a:prstGeom>
        </p:spPr>
      </p:pic>
      <p:pic>
        <p:nvPicPr>
          <p:cNvPr id="14" name="Picture 6" descr="http://mw2.google.com/mw-panoramio/photos/medium/11321039.jpg">
            <a:hlinkClick r:id="rId4"/>
            <a:extLst>
              <a:ext uri="{FF2B5EF4-FFF2-40B4-BE49-F238E27FC236}">
                <a16:creationId xmlns:a16="http://schemas.microsoft.com/office/drawing/2014/main" id="{FCE10747-10CA-4518-A30C-DDB7D8FDB6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4" b="2724"/>
          <a:stretch/>
        </p:blipFill>
        <p:spPr bwMode="auto">
          <a:xfrm>
            <a:off x="270240" y="4230224"/>
            <a:ext cx="4249149" cy="24391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ile:Carpobrotus edulis (plants).jpg">
            <a:hlinkClick r:id="rId6"/>
            <a:extLst>
              <a:ext uri="{FF2B5EF4-FFF2-40B4-BE49-F238E27FC236}">
                <a16:creationId xmlns:a16="http://schemas.microsoft.com/office/drawing/2014/main" id="{EF6B7A3C-F389-432A-86C2-44C490108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1"/>
          <a:stretch/>
        </p:blipFill>
        <p:spPr bwMode="auto">
          <a:xfrm>
            <a:off x="278544" y="1672509"/>
            <a:ext cx="4293456" cy="243913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7 CuadroTexto">
            <a:extLst>
              <a:ext uri="{FF2B5EF4-FFF2-40B4-BE49-F238E27FC236}">
                <a16:creationId xmlns:a16="http://schemas.microsoft.com/office/drawing/2014/main" id="{990C130C-B641-4937-B74A-2043E538EC3B}"/>
              </a:ext>
            </a:extLst>
          </p:cNvPr>
          <p:cNvSpPr txBox="1"/>
          <p:nvPr/>
        </p:nvSpPr>
        <p:spPr>
          <a:xfrm>
            <a:off x="4788024" y="1706437"/>
            <a:ext cx="39604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100" dirty="0"/>
              <a:t>ORIGINÀRIA DE SUD-ÀFRICA</a:t>
            </a:r>
            <a:endParaRPr lang="ca-ES" sz="2100" dirty="0"/>
          </a:p>
        </p:txBody>
      </p:sp>
      <p:pic>
        <p:nvPicPr>
          <p:cNvPr id="2056" name="Picture 8" descr="Africa Vector Images (over 250,000)">
            <a:extLst>
              <a:ext uri="{FF2B5EF4-FFF2-40B4-BE49-F238E27FC236}">
                <a16:creationId xmlns:a16="http://schemas.microsoft.com/office/drawing/2014/main" id="{7E931147-4BD1-406C-9E80-CCCA5A72A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696" y="2263523"/>
            <a:ext cx="2876688" cy="275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tge 2" descr="Imatge que conté a l’aire lliure, roca, Mata, gespa&#10;&#10;Descripció generada automàticament">
            <a:extLst>
              <a:ext uri="{FF2B5EF4-FFF2-40B4-BE49-F238E27FC236}">
                <a16:creationId xmlns:a16="http://schemas.microsoft.com/office/drawing/2014/main" id="{3C033525-A13E-52B5-FA07-1DD2C24B34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920" b="12892"/>
          <a:stretch/>
        </p:blipFill>
        <p:spPr>
          <a:xfrm>
            <a:off x="-1" y="1696218"/>
            <a:ext cx="9144001" cy="514350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37EF47D5-AFFA-B716-DF92-C923DB5E474E}"/>
              </a:ext>
            </a:extLst>
          </p:cNvPr>
          <p:cNvSpPr/>
          <p:nvPr/>
        </p:nvSpPr>
        <p:spPr>
          <a:xfrm>
            <a:off x="3203848" y="2000275"/>
            <a:ext cx="4608512" cy="413175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" name="Imatge 4" descr="Imatge que conté a l’aire lliure, cel, gespa, núvol&#10;&#10;Descripció generada automàticament">
            <a:extLst>
              <a:ext uri="{FF2B5EF4-FFF2-40B4-BE49-F238E27FC236}">
                <a16:creationId xmlns:a16="http://schemas.microsoft.com/office/drawing/2014/main" id="{1440C507-A391-5087-B51D-E940B9E609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7"/>
          <a:stretch/>
        </p:blipFill>
        <p:spPr>
          <a:xfrm>
            <a:off x="-1" y="1599292"/>
            <a:ext cx="9144001" cy="5183441"/>
          </a:xfrm>
          <a:prstGeom prst="rect">
            <a:avLst/>
          </a:prstGeom>
        </p:spPr>
      </p:pic>
      <p:cxnSp>
        <p:nvCxnSpPr>
          <p:cNvPr id="13" name="Connector recte 12">
            <a:extLst>
              <a:ext uri="{FF2B5EF4-FFF2-40B4-BE49-F238E27FC236}">
                <a16:creationId xmlns:a16="http://schemas.microsoft.com/office/drawing/2014/main" id="{CF3ADF67-D3B5-4E75-C751-B17064B160D3}"/>
              </a:ext>
            </a:extLst>
          </p:cNvPr>
          <p:cNvCxnSpPr>
            <a:cxnSpLocks/>
          </p:cNvCxnSpPr>
          <p:nvPr/>
        </p:nvCxnSpPr>
        <p:spPr>
          <a:xfrm>
            <a:off x="4788024" y="3212976"/>
            <a:ext cx="0" cy="3267655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414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67744" y="161925"/>
            <a:ext cx="4392488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a-ES" sz="4000" dirty="0"/>
              <a:t>MOSQUIT TIGRE</a:t>
            </a:r>
            <a:br>
              <a:rPr lang="ca-ES" sz="4000" dirty="0"/>
            </a:br>
            <a:r>
              <a:rPr lang="ca-ES" sz="4000" i="1" dirty="0"/>
              <a:t>Aedes </a:t>
            </a:r>
            <a:r>
              <a:rPr lang="ca-ES" sz="4000" i="1" dirty="0" err="1"/>
              <a:t>albopictus</a:t>
            </a:r>
            <a:endParaRPr lang="ca-ES" sz="4000" i="1" dirty="0"/>
          </a:p>
        </p:txBody>
      </p:sp>
      <p:sp>
        <p:nvSpPr>
          <p:cNvPr id="13" name="12 CuadroTexto"/>
          <p:cNvSpPr txBox="1"/>
          <p:nvPr/>
        </p:nvSpPr>
        <p:spPr>
          <a:xfrm>
            <a:off x="11913" y="4223873"/>
            <a:ext cx="48882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100" dirty="0">
                <a:ea typeface="Arial Unicode MS" pitchFamily="34" charset="-128"/>
              </a:rPr>
              <a:t>Es diferencia del mosquit comú per les ratlles blanques al cap, el cos i les potes. 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4845080" y="5087969"/>
            <a:ext cx="4039119" cy="1215717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ca-ES" sz="2100" dirty="0">
                <a:ea typeface="Arial Unicode MS" pitchFamily="34" charset="-128"/>
              </a:rPr>
              <a:t>- Eliminar punts d’aigua estancada. </a:t>
            </a:r>
          </a:p>
          <a:p>
            <a:endParaRPr lang="ca-ES" sz="1000" dirty="0">
              <a:ea typeface="Arial Unicode MS" pitchFamily="34" charset="-128"/>
            </a:endParaRPr>
          </a:p>
          <a:p>
            <a:r>
              <a:rPr lang="ca-ES" sz="2100" dirty="0">
                <a:ea typeface="Arial Unicode MS" pitchFamily="34" charset="-128"/>
              </a:rPr>
              <a:t>- Transmissor de malalties, com el Dengue o el Zika. </a:t>
            </a:r>
            <a:endParaRPr lang="ca-ES" dirty="0"/>
          </a:p>
        </p:txBody>
      </p:sp>
      <p:pic>
        <p:nvPicPr>
          <p:cNvPr id="14" name="13 Imagen" descr="Cr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3899" y="233319"/>
            <a:ext cx="397901" cy="4229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F44CE07-74EE-4CDF-B63E-B219B7D5E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1" y="1556792"/>
            <a:ext cx="4392488" cy="266708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9FB87F1-5448-4C46-A85B-8673090A5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19" y="1556792"/>
            <a:ext cx="4054080" cy="34243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188895-06AF-40E9-B4AC-01826E287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02" b="5694"/>
          <a:stretch/>
        </p:blipFill>
        <p:spPr>
          <a:xfrm>
            <a:off x="259801" y="5056702"/>
            <a:ext cx="4312199" cy="1567979"/>
          </a:xfrm>
          <a:prstGeom prst="rect">
            <a:avLst/>
          </a:prstGeom>
        </p:spPr>
      </p:pic>
      <p:pic>
        <p:nvPicPr>
          <p:cNvPr id="2050" name="Picture 2" descr="Al mosquit tigre ni una gota d’aigua!">
            <a:extLst>
              <a:ext uri="{FF2B5EF4-FFF2-40B4-BE49-F238E27FC236}">
                <a16:creationId xmlns:a16="http://schemas.microsoft.com/office/drawing/2014/main" id="{BB9CA5C0-8525-338A-E837-51338B0979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7844" r="518" b="19795"/>
          <a:stretch/>
        </p:blipFill>
        <p:spPr bwMode="auto">
          <a:xfrm>
            <a:off x="1223483" y="-5307"/>
            <a:ext cx="6697033" cy="686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34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">
            <a:extLst>
              <a:ext uri="{FF2B5EF4-FFF2-40B4-BE49-F238E27FC236}">
                <a16:creationId xmlns:a16="http://schemas.microsoft.com/office/drawing/2014/main" id="{E0A07344-6A59-4139-BE6B-0D10B3BDEFAA}"/>
              </a:ext>
            </a:extLst>
          </p:cNvPr>
          <p:cNvGrpSpPr/>
          <p:nvPr/>
        </p:nvGrpSpPr>
        <p:grpSpPr>
          <a:xfrm>
            <a:off x="6084168" y="838376"/>
            <a:ext cx="2647196" cy="2734640"/>
            <a:chOff x="6804248" y="1350264"/>
            <a:chExt cx="2143140" cy="2390823"/>
          </a:xfrm>
        </p:grpSpPr>
        <p:pic>
          <p:nvPicPr>
            <p:cNvPr id="20" name="3 Imagen" descr="BlankMap-World-v2.png">
              <a:extLst>
                <a:ext uri="{FF2B5EF4-FFF2-40B4-BE49-F238E27FC236}">
                  <a16:creationId xmlns:a16="http://schemas.microsoft.com/office/drawing/2014/main" id="{AF831D58-652E-4A03-83BA-6FE8F1A18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rcRect l="10937" t="35750" r="62500"/>
            <a:stretch>
              <a:fillRect/>
            </a:stretch>
          </p:blipFill>
          <p:spPr>
            <a:xfrm>
              <a:off x="6804248" y="1350264"/>
              <a:ext cx="2143140" cy="2362453"/>
            </a:xfrm>
            <a:prstGeom prst="rect">
              <a:avLst/>
            </a:prstGeom>
          </p:spPr>
        </p:pic>
        <p:sp>
          <p:nvSpPr>
            <p:cNvPr id="22" name="4 Elipse">
              <a:extLst>
                <a:ext uri="{FF2B5EF4-FFF2-40B4-BE49-F238E27FC236}">
                  <a16:creationId xmlns:a16="http://schemas.microsoft.com/office/drawing/2014/main" id="{A95E00A4-BE5D-439A-BD40-8E0643E95EC7}"/>
                </a:ext>
              </a:extLst>
            </p:cNvPr>
            <p:cNvSpPr/>
            <p:nvPr/>
          </p:nvSpPr>
          <p:spPr>
            <a:xfrm rot="20182156">
              <a:off x="7779350" y="2734670"/>
              <a:ext cx="733919" cy="100641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a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47664" y="188640"/>
            <a:ext cx="4680520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a-ES" sz="3600" dirty="0"/>
              <a:t>CARGOL POMA</a:t>
            </a:r>
            <a:br>
              <a:rPr lang="ca-ES" sz="3600" dirty="0"/>
            </a:br>
            <a:r>
              <a:rPr lang="ca-ES" sz="3600" i="1" dirty="0"/>
              <a:t> </a:t>
            </a:r>
            <a:r>
              <a:rPr lang="ca-ES" sz="3600" i="1" dirty="0" err="1"/>
              <a:t>Pomacea</a:t>
            </a:r>
            <a:r>
              <a:rPr lang="ca-ES" sz="3600" i="1" dirty="0"/>
              <a:t> </a:t>
            </a:r>
            <a:r>
              <a:rPr lang="ca-ES" sz="3600" i="1" dirty="0" err="1"/>
              <a:t>insularum</a:t>
            </a:r>
            <a:r>
              <a:rPr lang="ca-ES" sz="3600" i="1" dirty="0"/>
              <a:t> </a:t>
            </a:r>
            <a:endParaRPr lang="ca-ES" sz="3600" dirty="0"/>
          </a:p>
        </p:txBody>
      </p:sp>
      <p:pic>
        <p:nvPicPr>
          <p:cNvPr id="3" name="2 Imagen" descr="Pomacea_canaliculata4_by Judgefloro.jpg"/>
          <p:cNvPicPr>
            <a:picLocks noChangeAspect="1"/>
          </p:cNvPicPr>
          <p:nvPr/>
        </p:nvPicPr>
        <p:blipFill>
          <a:blip r:embed="rId3" cstate="print"/>
          <a:srcRect l="22656" t="8333" r="31250" b="16666"/>
          <a:stretch>
            <a:fillRect/>
          </a:stretch>
        </p:blipFill>
        <p:spPr>
          <a:xfrm>
            <a:off x="6339973" y="3628355"/>
            <a:ext cx="2571767" cy="313845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4 Imagen" descr="Pomacea_canaliculata2_by Judgeflo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9260" y="4596520"/>
            <a:ext cx="2893714" cy="21702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5 Imagen" descr="Pomacea_canaliculata1.jpg"/>
          <p:cNvPicPr>
            <a:picLocks noChangeAspect="1"/>
          </p:cNvPicPr>
          <p:nvPr/>
        </p:nvPicPr>
        <p:blipFill>
          <a:blip r:embed="rId5" cstate="print"/>
          <a:srcRect l="11363"/>
          <a:stretch>
            <a:fillRect/>
          </a:stretch>
        </p:blipFill>
        <p:spPr>
          <a:xfrm>
            <a:off x="571472" y="4596520"/>
            <a:ext cx="2571768" cy="21702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6 Imagen" descr="Pomacea_insularum_shell_3.jpg"/>
          <p:cNvPicPr>
            <a:picLocks noChangeAspect="1"/>
          </p:cNvPicPr>
          <p:nvPr/>
        </p:nvPicPr>
        <p:blipFill>
          <a:blip r:embed="rId6" cstate="print"/>
          <a:srcRect l="10563" t="4167" r="11265" b="8333"/>
          <a:stretch>
            <a:fillRect/>
          </a:stretch>
        </p:blipFill>
        <p:spPr>
          <a:xfrm>
            <a:off x="571473" y="2143116"/>
            <a:ext cx="2071702" cy="23516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9 CuadroTexto"/>
          <p:cNvSpPr txBox="1"/>
          <p:nvPr/>
        </p:nvSpPr>
        <p:spPr>
          <a:xfrm>
            <a:off x="428596" y="1556792"/>
            <a:ext cx="45754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Trobat al Delta de l’Ebre any 2009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4643438" y="6286520"/>
            <a:ext cx="3339609" cy="38284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POSTES NOMBROSES I </a:t>
            </a:r>
            <a:r>
              <a:rPr kumimoji="0" lang="ca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TÒXIQUES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3000363" y="2060848"/>
            <a:ext cx="33396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HERBÍVOR MOLT VORAÇ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PLAGA DELS ARROSSARS AL DELTA DE L’EBRE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GREU AMENAÇA A LES ZONES HUMIDES D’EUROPA!!</a:t>
            </a:r>
          </a:p>
        </p:txBody>
      </p:sp>
      <p:pic>
        <p:nvPicPr>
          <p:cNvPr id="13" name="12 Imagen" descr="Creu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91680" y="269784"/>
            <a:ext cx="397901" cy="422912"/>
          </a:xfrm>
          <a:prstGeom prst="rect">
            <a:avLst/>
          </a:prstGeom>
        </p:spPr>
      </p:pic>
      <p:pic>
        <p:nvPicPr>
          <p:cNvPr id="2050" name="Picture 2" descr="Resultat d'imatges de cargol pom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90" b="13936"/>
          <a:stretch/>
        </p:blipFill>
        <p:spPr bwMode="auto">
          <a:xfrm>
            <a:off x="1972443" y="1590360"/>
            <a:ext cx="6758921" cy="486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3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ca-ES" dirty="0"/>
              <a:t>AMFIBIS I RÈPTILS AUTÒCTONS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745232" y="3677543"/>
            <a:ext cx="3700188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TÒTIL</a:t>
            </a:r>
            <a:endParaRPr lang="ca-E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Alytes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obstetricans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" name="13 Imagen" descr="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50600"/>
            <a:ext cx="432048" cy="461175"/>
          </a:xfrm>
          <a:prstGeom prst="rect">
            <a:avLst/>
          </a:prstGeom>
        </p:spPr>
      </p:pic>
      <p:pic>
        <p:nvPicPr>
          <p:cNvPr id="2052" name="Picture 4" descr="Hyla meriodionalis 1.jpg">
            <a:extLst>
              <a:ext uri="{FF2B5EF4-FFF2-40B4-BE49-F238E27FC236}">
                <a16:creationId xmlns:a16="http://schemas.microsoft.com/office/drawing/2014/main" id="{1067E055-1297-4B69-94BD-DF17FC802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6" b="25076"/>
          <a:stretch/>
        </p:blipFill>
        <p:spPr bwMode="auto">
          <a:xfrm>
            <a:off x="745231" y="4409213"/>
            <a:ext cx="3676091" cy="171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1 CuadroTexto">
            <a:extLst>
              <a:ext uri="{FF2B5EF4-FFF2-40B4-BE49-F238E27FC236}">
                <a16:creationId xmlns:a16="http://schemas.microsoft.com/office/drawing/2014/main" id="{AE075BCD-C6A5-4256-8837-50DF0CB6F1C2}"/>
              </a:ext>
            </a:extLst>
          </p:cNvPr>
          <p:cNvSpPr txBox="1"/>
          <p:nvPr/>
        </p:nvSpPr>
        <p:spPr>
          <a:xfrm>
            <a:off x="745229" y="6125814"/>
            <a:ext cx="3676091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EINETA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Hyla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meridionalis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7" name="7 Imagen" descr="leprosox12.jpg">
            <a:extLst>
              <a:ext uri="{FF2B5EF4-FFF2-40B4-BE49-F238E27FC236}">
                <a16:creationId xmlns:a16="http://schemas.microsoft.com/office/drawing/2014/main" id="{EC50968E-B5D7-40F5-8D2D-06285B5A9C5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6988" r="7763"/>
          <a:stretch>
            <a:fillRect/>
          </a:stretch>
        </p:blipFill>
        <p:spPr>
          <a:xfrm>
            <a:off x="4711456" y="1593600"/>
            <a:ext cx="3643338" cy="207720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11 CuadroTexto">
            <a:extLst>
              <a:ext uri="{FF2B5EF4-FFF2-40B4-BE49-F238E27FC236}">
                <a16:creationId xmlns:a16="http://schemas.microsoft.com/office/drawing/2014/main" id="{1EFFCC62-3FB6-46B2-8FEA-8F3A796B7A3B}"/>
              </a:ext>
            </a:extLst>
          </p:cNvPr>
          <p:cNvSpPr txBox="1"/>
          <p:nvPr/>
        </p:nvSpPr>
        <p:spPr>
          <a:xfrm>
            <a:off x="4717670" y="3686015"/>
            <a:ext cx="3637124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TORTUGA DE RIEROL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Mauremys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leprosa</a:t>
            </a:r>
          </a:p>
        </p:txBody>
      </p:sp>
      <p:pic>
        <p:nvPicPr>
          <p:cNvPr id="19" name="10 Imagen" descr="European-pond-turtle-on-log.jpg">
            <a:extLst>
              <a:ext uri="{FF2B5EF4-FFF2-40B4-BE49-F238E27FC236}">
                <a16:creationId xmlns:a16="http://schemas.microsoft.com/office/drawing/2014/main" id="{F5B6DDB0-E7A3-4FB3-B792-AE71C967E81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l="5000" t="14123" r="8461" b="8997"/>
          <a:stretch>
            <a:fillRect/>
          </a:stretch>
        </p:blipFill>
        <p:spPr>
          <a:xfrm>
            <a:off x="4722678" y="4409213"/>
            <a:ext cx="3632115" cy="171660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12 CuadroTexto">
            <a:extLst>
              <a:ext uri="{FF2B5EF4-FFF2-40B4-BE49-F238E27FC236}">
                <a16:creationId xmlns:a16="http://schemas.microsoft.com/office/drawing/2014/main" id="{7CA2663D-0FEB-4EA3-94B0-B146CB4D6061}"/>
              </a:ext>
            </a:extLst>
          </p:cNvPr>
          <p:cNvSpPr txBox="1"/>
          <p:nvPr/>
        </p:nvSpPr>
        <p:spPr>
          <a:xfrm>
            <a:off x="4722678" y="6125815"/>
            <a:ext cx="3632114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TORTUGA D’ESTANY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Emys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orbicularis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026" name="Picture 2" descr="Imagen relacionada">
            <a:extLst>
              <a:ext uri="{FF2B5EF4-FFF2-40B4-BE49-F238E27FC236}">
                <a16:creationId xmlns:a16="http://schemas.microsoft.com/office/drawing/2014/main" id="{2F2B7CCC-E337-4C89-BEE0-EDC71F4454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b="7738"/>
          <a:stretch/>
        </p:blipFill>
        <p:spPr bwMode="auto">
          <a:xfrm>
            <a:off x="755576" y="1575643"/>
            <a:ext cx="3689844" cy="211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15616" y="125760"/>
            <a:ext cx="6840760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ca-ES" sz="3600" dirty="0"/>
              <a:t>TORTUGA DE TIMPÀ ROIG</a:t>
            </a:r>
            <a:br>
              <a:rPr lang="ca-ES" sz="3600" dirty="0"/>
            </a:br>
            <a:r>
              <a:rPr lang="ca-ES" sz="3600" i="1" dirty="0" err="1"/>
              <a:t>Trachemys</a:t>
            </a:r>
            <a:r>
              <a:rPr lang="ca-ES" sz="3600" i="1" dirty="0"/>
              <a:t> </a:t>
            </a:r>
            <a:r>
              <a:rPr lang="ca-ES" sz="3600" i="1" dirty="0" err="1"/>
              <a:t>scripta</a:t>
            </a:r>
            <a:r>
              <a:rPr lang="ca-ES" sz="3600" i="1" dirty="0"/>
              <a:t> </a:t>
            </a:r>
            <a:r>
              <a:rPr lang="ca-ES" sz="3600" i="1" dirty="0" err="1"/>
              <a:t>elegans</a:t>
            </a:r>
            <a:endParaRPr lang="ca-ES" sz="3600" i="1" dirty="0"/>
          </a:p>
        </p:txBody>
      </p:sp>
      <p:pic>
        <p:nvPicPr>
          <p:cNvPr id="5" name="4 Imagen" descr="Trachemys_scripta_elegans1.jpg"/>
          <p:cNvPicPr>
            <a:picLocks noChangeAspect="1"/>
          </p:cNvPicPr>
          <p:nvPr/>
        </p:nvPicPr>
        <p:blipFill>
          <a:blip r:embed="rId2" cstate="print"/>
          <a:srcRect l="14375" r="25625" b="2500"/>
          <a:stretch>
            <a:fillRect/>
          </a:stretch>
        </p:blipFill>
        <p:spPr>
          <a:xfrm>
            <a:off x="446609" y="2005285"/>
            <a:ext cx="3821629" cy="46575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13 CuadroTexto"/>
          <p:cNvSpPr txBox="1"/>
          <p:nvPr/>
        </p:nvSpPr>
        <p:spPr>
          <a:xfrm>
            <a:off x="3904371" y="1929026"/>
            <a:ext cx="3143272" cy="7078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Adults OMNÍVORS, els joves bàsicament HERBÍVORS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186922" y="6007267"/>
            <a:ext cx="1857388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b="1" dirty="0"/>
              <a:t>D’1 a 4 postes d’ous a l’any!!!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345668" y="1359203"/>
            <a:ext cx="8429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dirty="0">
                <a:solidFill>
                  <a:srgbClr val="FF0000"/>
                </a:solidFill>
              </a:rPr>
              <a:t>UNA DE LES 100 ESPÈCIES MÉS INVASORES DEL PLANETA!!!!</a:t>
            </a:r>
          </a:p>
        </p:txBody>
      </p:sp>
      <p:pic>
        <p:nvPicPr>
          <p:cNvPr id="15" name="14 Imagen" descr="Cre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21771" y="269784"/>
            <a:ext cx="397901" cy="422912"/>
          </a:xfrm>
          <a:prstGeom prst="rect">
            <a:avLst/>
          </a:prstGeom>
        </p:spPr>
      </p:pic>
      <p:sp>
        <p:nvSpPr>
          <p:cNvPr id="21" name="13 CuadroTexto">
            <a:extLst>
              <a:ext uri="{FF2B5EF4-FFF2-40B4-BE49-F238E27FC236}">
                <a16:creationId xmlns:a16="http://schemas.microsoft.com/office/drawing/2014/main" id="{BAA6478E-F3D5-47B3-A2A5-301DFA04FA24}"/>
              </a:ext>
            </a:extLst>
          </p:cNvPr>
          <p:cNvSpPr txBox="1"/>
          <p:nvPr/>
        </p:nvSpPr>
        <p:spPr>
          <a:xfrm>
            <a:off x="4542616" y="2824925"/>
            <a:ext cx="4227507" cy="70788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COMPETEIX PELS ESPAIS ASSOLELLATS AMB LES TORTUGUES AUTÒCTONES</a:t>
            </a:r>
          </a:p>
        </p:txBody>
      </p:sp>
      <p:pic>
        <p:nvPicPr>
          <p:cNvPr id="22" name="Picture 4" descr="http://ichn.iec.cat/bages/aquatic/Imatges%20grans/Mauremys%20leprosa.jpg">
            <a:hlinkClick r:id="rId4"/>
            <a:extLst>
              <a:ext uri="{FF2B5EF4-FFF2-40B4-BE49-F238E27FC236}">
                <a16:creationId xmlns:a16="http://schemas.microsoft.com/office/drawing/2014/main" id="{F94D55C3-391E-459D-B19F-9E4942825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16" y="3683591"/>
            <a:ext cx="4140084" cy="264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13 CuadroTexto">
            <a:extLst>
              <a:ext uri="{FF2B5EF4-FFF2-40B4-BE49-F238E27FC236}">
                <a16:creationId xmlns:a16="http://schemas.microsoft.com/office/drawing/2014/main" id="{32CCDCD5-7875-45F6-B9BA-2CC2FDA664EE}"/>
              </a:ext>
            </a:extLst>
          </p:cNvPr>
          <p:cNvSpPr txBox="1"/>
          <p:nvPr/>
        </p:nvSpPr>
        <p:spPr>
          <a:xfrm>
            <a:off x="6444208" y="6328290"/>
            <a:ext cx="2512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TORTUGA DE RIEROL</a:t>
            </a:r>
          </a:p>
        </p:txBody>
      </p:sp>
    </p:spTree>
    <p:extLst>
      <p:ext uri="{BB962C8B-B14F-4D97-AF65-F5344CB8AC3E}">
        <p14:creationId xmlns:p14="http://schemas.microsoft.com/office/powerpoint/2010/main" val="332868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07288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r"/>
            <a:r>
              <a:rPr lang="ca-ES" dirty="0"/>
              <a:t>PEIXOS I MAMIFERS AUTÒCTONS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474305" y="3389511"/>
            <a:ext cx="3459969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</a:t>
            </a:r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ARTET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Aphanius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iberus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4" name="13 Imagen" descr="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904" y="505563"/>
            <a:ext cx="432048" cy="461175"/>
          </a:xfrm>
          <a:prstGeom prst="rect">
            <a:avLst/>
          </a:prstGeom>
        </p:spPr>
      </p:pic>
      <p:sp>
        <p:nvSpPr>
          <p:cNvPr id="16" name="12 CuadroTexto">
            <a:extLst>
              <a:ext uri="{FF2B5EF4-FFF2-40B4-BE49-F238E27FC236}">
                <a16:creationId xmlns:a16="http://schemas.microsoft.com/office/drawing/2014/main" id="{08C822E1-93ED-46FA-A008-55A8A41AF89A}"/>
              </a:ext>
            </a:extLst>
          </p:cNvPr>
          <p:cNvSpPr txBox="1"/>
          <p:nvPr/>
        </p:nvSpPr>
        <p:spPr>
          <a:xfrm>
            <a:off x="474305" y="6028520"/>
            <a:ext cx="3459966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ANGUILA</a:t>
            </a:r>
            <a:endParaRPr lang="ca-E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Anguilla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anguilla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122" name="Picture 2" descr="Resultado de imagen para FARTET">
            <a:extLst>
              <a:ext uri="{FF2B5EF4-FFF2-40B4-BE49-F238E27FC236}">
                <a16:creationId xmlns:a16="http://schemas.microsoft.com/office/drawing/2014/main" id="{17DE26FD-C737-4B9A-8AEF-C46EEB12A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2" b="8317"/>
          <a:stretch/>
        </p:blipFill>
        <p:spPr bwMode="auto">
          <a:xfrm>
            <a:off x="474306" y="1544920"/>
            <a:ext cx="3459966" cy="184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n relacionada">
            <a:extLst>
              <a:ext uri="{FF2B5EF4-FFF2-40B4-BE49-F238E27FC236}">
                <a16:creationId xmlns:a16="http://schemas.microsoft.com/office/drawing/2014/main" id="{42B6BA62-77BA-43B3-862E-174E4A876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r="7719"/>
          <a:stretch/>
        </p:blipFill>
        <p:spPr bwMode="auto">
          <a:xfrm>
            <a:off x="474304" y="4205951"/>
            <a:ext cx="3459966" cy="184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VISO EUROPEU">
            <a:extLst>
              <a:ext uri="{FF2B5EF4-FFF2-40B4-BE49-F238E27FC236}">
                <a16:creationId xmlns:a16="http://schemas.microsoft.com/office/drawing/2014/main" id="{046D3385-A6F6-40A6-AC06-39E580222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7"/>
          <a:stretch/>
        </p:blipFill>
        <p:spPr bwMode="auto">
          <a:xfrm>
            <a:off x="4123437" y="2132856"/>
            <a:ext cx="4667672" cy="262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2 CuadroTexto">
            <a:extLst>
              <a:ext uri="{FF2B5EF4-FFF2-40B4-BE49-F238E27FC236}">
                <a16:creationId xmlns:a16="http://schemas.microsoft.com/office/drawing/2014/main" id="{0B744152-CDA1-4FEB-861A-0C84DB55F47B}"/>
              </a:ext>
            </a:extLst>
          </p:cNvPr>
          <p:cNvSpPr txBox="1"/>
          <p:nvPr/>
        </p:nvSpPr>
        <p:spPr>
          <a:xfrm>
            <a:off x="4123438" y="4756492"/>
            <a:ext cx="4667672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VISÓ EUROPEU</a:t>
            </a:r>
            <a:endParaRPr lang="ca-E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/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Mustela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lutreola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QuadreDeText 3">
            <a:extLst>
              <a:ext uri="{FF2B5EF4-FFF2-40B4-BE49-F238E27FC236}">
                <a16:creationId xmlns:a16="http://schemas.microsoft.com/office/drawing/2014/main" id="{9B877FA5-E2C9-6D54-DED1-B471BB71279B}"/>
              </a:ext>
            </a:extLst>
          </p:cNvPr>
          <p:cNvSpPr txBox="1"/>
          <p:nvPr/>
        </p:nvSpPr>
        <p:spPr>
          <a:xfrm>
            <a:off x="2424824" y="4005064"/>
            <a:ext cx="4235407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ca-ES" sz="2800" b="1" dirty="0">
                <a:solidFill>
                  <a:srgbClr val="FF0000"/>
                </a:solidFill>
              </a:rPr>
              <a:t>PERILL CRÍTIC D’EXTINCIÓ!</a:t>
            </a:r>
          </a:p>
        </p:txBody>
      </p:sp>
    </p:spTree>
    <p:extLst>
      <p:ext uri="{BB962C8B-B14F-4D97-AF65-F5344CB8AC3E}">
        <p14:creationId xmlns:p14="http://schemas.microsoft.com/office/powerpoint/2010/main" val="266980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86634" y="5543329"/>
            <a:ext cx="4357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INTRODUÏT PER PESCADORS ESPORTIUS ESTRANGERS PER INTERÈS TURÍSTIC.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4860033" y="5261488"/>
            <a:ext cx="4070093" cy="1015663"/>
          </a:xfrm>
          <a:prstGeom prst="rect">
            <a:avLst/>
          </a:prstGeom>
          <a:gradFill>
            <a:gsLst>
              <a:gs pos="0">
                <a:srgbClr val="00B05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SI ES PESCA no es pot </a:t>
            </a:r>
            <a:r>
              <a:rPr lang="ca-ES" sz="2000" b="1" dirty="0">
                <a:ea typeface="Arial Unicode MS" pitchFamily="34" charset="-128"/>
                <a:cs typeface="Arial Unicode MS" pitchFamily="34" charset="-128"/>
              </a:rPr>
              <a:t>tornar viu a l’aigua!!! </a:t>
            </a:r>
          </a:p>
          <a:p>
            <a:r>
              <a:rPr lang="ca-ES" sz="2000" dirty="0">
                <a:ea typeface="Arial Unicode MS" pitchFamily="34" charset="-128"/>
                <a:cs typeface="Arial Unicode MS" pitchFamily="34" charset="-128"/>
              </a:rPr>
              <a:t>Ni reintorduir-ne!</a:t>
            </a:r>
          </a:p>
        </p:txBody>
      </p:sp>
      <p:sp>
        <p:nvSpPr>
          <p:cNvPr id="16" name="1 Título">
            <a:extLst>
              <a:ext uri="{FF2B5EF4-FFF2-40B4-BE49-F238E27FC236}">
                <a16:creationId xmlns:a16="http://schemas.microsoft.com/office/drawing/2014/main" id="{5CBF8EC5-E97D-4111-9C68-9133F908270A}"/>
              </a:ext>
            </a:extLst>
          </p:cNvPr>
          <p:cNvSpPr txBox="1">
            <a:spLocks/>
          </p:cNvSpPr>
          <p:nvPr/>
        </p:nvSpPr>
        <p:spPr>
          <a:xfrm>
            <a:off x="2627784" y="193175"/>
            <a:ext cx="3888432" cy="1143000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000" dirty="0"/>
              <a:t>EL SILUR</a:t>
            </a:r>
            <a:br>
              <a:rPr lang="ca-ES" sz="4000" dirty="0"/>
            </a:br>
            <a:r>
              <a:rPr lang="ca-ES" sz="4000" i="1" dirty="0"/>
              <a:t>Silurus glanis</a:t>
            </a:r>
            <a:endParaRPr lang="ca-ES" dirty="0"/>
          </a:p>
        </p:txBody>
      </p:sp>
      <p:pic>
        <p:nvPicPr>
          <p:cNvPr id="17" name="11 Imagen" descr="Creu.jpg">
            <a:extLst>
              <a:ext uri="{FF2B5EF4-FFF2-40B4-BE49-F238E27FC236}">
                <a16:creationId xmlns:a16="http://schemas.microsoft.com/office/drawing/2014/main" id="{72FA9133-854F-4B46-9C2D-F6C5FD4EDD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3939" y="260329"/>
            <a:ext cx="397901" cy="422912"/>
          </a:xfrm>
          <a:prstGeom prst="rect">
            <a:avLst/>
          </a:prstGeom>
        </p:spPr>
      </p:pic>
      <p:sp>
        <p:nvSpPr>
          <p:cNvPr id="19" name="12 CuadroTexto">
            <a:extLst>
              <a:ext uri="{FF2B5EF4-FFF2-40B4-BE49-F238E27FC236}">
                <a16:creationId xmlns:a16="http://schemas.microsoft.com/office/drawing/2014/main" id="{3193EB6B-4903-4BFF-9709-9DBB811A67EC}"/>
              </a:ext>
            </a:extLst>
          </p:cNvPr>
          <p:cNvSpPr txBox="1"/>
          <p:nvPr/>
        </p:nvSpPr>
        <p:spPr>
          <a:xfrm>
            <a:off x="4846936" y="1663588"/>
            <a:ext cx="4096286" cy="137318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fontAlgn="base"/>
            <a:r>
              <a:rPr lang="es-ES" dirty="0">
                <a:latin typeface="Arial Black" pitchFamily="34" charset="0"/>
              </a:rPr>
              <a:t>El </a:t>
            </a:r>
            <a:r>
              <a:rPr lang="es-ES" dirty="0" err="1">
                <a:latin typeface="Arial Black" pitchFamily="34" charset="0"/>
              </a:rPr>
              <a:t>monstre</a:t>
            </a:r>
            <a:r>
              <a:rPr lang="es-ES" dirty="0">
                <a:latin typeface="Arial Black" pitchFamily="34" charset="0"/>
              </a:rPr>
              <a:t> de </a:t>
            </a:r>
            <a:r>
              <a:rPr lang="es-ES" dirty="0" err="1">
                <a:latin typeface="Arial Black" pitchFamily="34" charset="0"/>
              </a:rPr>
              <a:t>l’Ebre</a:t>
            </a:r>
            <a:r>
              <a:rPr lang="es-ES" dirty="0">
                <a:latin typeface="Arial Black" pitchFamily="34" charset="0"/>
              </a:rPr>
              <a:t>: Un </a:t>
            </a:r>
            <a:r>
              <a:rPr lang="es-ES" dirty="0" err="1">
                <a:latin typeface="Arial Black" pitchFamily="34" charset="0"/>
              </a:rPr>
              <a:t>britànic</a:t>
            </a:r>
            <a:r>
              <a:rPr lang="es-ES" dirty="0">
                <a:latin typeface="Arial Black" pitchFamily="34" charset="0"/>
              </a:rPr>
              <a:t> pesca un </a:t>
            </a:r>
            <a:r>
              <a:rPr lang="es-ES" dirty="0" err="1">
                <a:latin typeface="Arial Black" pitchFamily="34" charset="0"/>
              </a:rPr>
              <a:t>silur</a:t>
            </a:r>
            <a:r>
              <a:rPr lang="es-ES" dirty="0">
                <a:latin typeface="Arial Black" pitchFamily="34" charset="0"/>
              </a:rPr>
              <a:t> </a:t>
            </a:r>
            <a:r>
              <a:rPr lang="es-ES" dirty="0" err="1">
                <a:latin typeface="Arial Black" pitchFamily="34" charset="0"/>
              </a:rPr>
              <a:t>albí</a:t>
            </a:r>
            <a:r>
              <a:rPr lang="es-ES" dirty="0">
                <a:latin typeface="Arial Black" pitchFamily="34" charset="0"/>
              </a:rPr>
              <a:t> de “</a:t>
            </a:r>
            <a:r>
              <a:rPr lang="es-ES" dirty="0" err="1">
                <a:latin typeface="Arial Black" pitchFamily="34" charset="0"/>
              </a:rPr>
              <a:t>rècord</a:t>
            </a:r>
            <a:r>
              <a:rPr lang="es-ES" dirty="0">
                <a:latin typeface="Arial Black" pitchFamily="34" charset="0"/>
              </a:rPr>
              <a:t> mundial”</a:t>
            </a:r>
          </a:p>
          <a:p>
            <a:pPr fontAlgn="base"/>
            <a:r>
              <a:rPr lang="es-ES" sz="1400" b="1" i="1" dirty="0">
                <a:latin typeface="Arial Black" pitchFamily="34" charset="0"/>
              </a:rPr>
              <a:t>Pesa </a:t>
            </a:r>
            <a:r>
              <a:rPr lang="es-ES" sz="1400" b="1" i="1" dirty="0" err="1">
                <a:latin typeface="Arial Black" pitchFamily="34" charset="0"/>
              </a:rPr>
              <a:t>més</a:t>
            </a:r>
            <a:r>
              <a:rPr lang="es-ES" sz="1400" b="1" i="1" dirty="0">
                <a:latin typeface="Arial Black" pitchFamily="34" charset="0"/>
              </a:rPr>
              <a:t> de 93 kg i mesura </a:t>
            </a:r>
            <a:r>
              <a:rPr lang="es-ES" sz="1400" b="1" i="1" dirty="0" err="1">
                <a:latin typeface="Arial Black" pitchFamily="34" charset="0"/>
              </a:rPr>
              <a:t>uns</a:t>
            </a:r>
            <a:r>
              <a:rPr lang="es-ES" sz="1400" b="1" i="1" dirty="0">
                <a:latin typeface="Arial Black" pitchFamily="34" charset="0"/>
              </a:rPr>
              <a:t> 2 metres i </a:t>
            </a:r>
            <a:r>
              <a:rPr lang="es-ES" sz="1400" b="1" i="1" dirty="0" err="1">
                <a:latin typeface="Arial Black" pitchFamily="34" charset="0"/>
              </a:rPr>
              <a:t>mig</a:t>
            </a:r>
            <a:r>
              <a:rPr lang="es-ES" sz="1400" b="1" i="1" dirty="0">
                <a:latin typeface="Arial Black" pitchFamily="34" charset="0"/>
              </a:rPr>
              <a:t> de </a:t>
            </a:r>
            <a:r>
              <a:rPr lang="es-ES" sz="1400" b="1" i="1" dirty="0" err="1">
                <a:latin typeface="Arial Black" pitchFamily="34" charset="0"/>
              </a:rPr>
              <a:t>llarg</a:t>
            </a:r>
            <a:r>
              <a:rPr lang="es-ES" sz="1400" b="1" i="1" dirty="0">
                <a:latin typeface="Arial Black" pitchFamily="34" charset="0"/>
              </a:rPr>
              <a:t>. </a:t>
            </a:r>
            <a:r>
              <a:rPr lang="es-ES" sz="1100" dirty="0">
                <a:latin typeface="Arial Black" pitchFamily="34" charset="0"/>
              </a:rPr>
              <a:t>Font: Aguaita.cat</a:t>
            </a:r>
            <a:endParaRPr lang="es-ES" sz="1400" b="1" i="1" dirty="0">
              <a:latin typeface="Arial Black" pitchFamily="34" charset="0"/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1A30F47E-D8BD-41EB-911E-FCFE41D007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2" b="24688"/>
          <a:stretch/>
        </p:blipFill>
        <p:spPr>
          <a:xfrm>
            <a:off x="4867449" y="3233396"/>
            <a:ext cx="4075773" cy="1800200"/>
          </a:xfrm>
          <a:prstGeom prst="rect">
            <a:avLst/>
          </a:prstGeom>
        </p:spPr>
      </p:pic>
      <p:pic>
        <p:nvPicPr>
          <p:cNvPr id="1026" name="Picture 2" descr="世界上十大最凶猛的鱼类 大白鲨第一，黑色食人鱼上榜(2)_排行榜123网">
            <a:extLst>
              <a:ext uri="{FF2B5EF4-FFF2-40B4-BE49-F238E27FC236}">
                <a16:creationId xmlns:a16="http://schemas.microsoft.com/office/drawing/2014/main" id="{CA98B9E9-CC5F-4933-B6A1-D923797F0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/>
          <a:stretch/>
        </p:blipFill>
        <p:spPr bwMode="auto">
          <a:xfrm>
            <a:off x="200778" y="1663588"/>
            <a:ext cx="4515238" cy="337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69368" y="274638"/>
            <a:ext cx="4474840" cy="114300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ca-ES" sz="3600" dirty="0"/>
              <a:t>VISÓ AMERICÀ</a:t>
            </a:r>
            <a:br>
              <a:rPr lang="ca-ES" sz="3600" dirty="0"/>
            </a:br>
            <a:r>
              <a:rPr lang="ca-ES" sz="3600" i="1" dirty="0" err="1"/>
              <a:t>Neovison</a:t>
            </a:r>
            <a:r>
              <a:rPr lang="ca-ES" sz="3600" i="1" dirty="0"/>
              <a:t> </a:t>
            </a:r>
            <a:r>
              <a:rPr lang="ca-ES" sz="3600" i="1" dirty="0" err="1"/>
              <a:t>vison</a:t>
            </a:r>
            <a:endParaRPr lang="ca-ES" sz="3600" i="1" dirty="0"/>
          </a:p>
        </p:txBody>
      </p:sp>
      <p:pic>
        <p:nvPicPr>
          <p:cNvPr id="6" name="5 Imagen" descr="vison-americano1.jpg"/>
          <p:cNvPicPr>
            <a:picLocks noChangeAspect="1"/>
          </p:cNvPicPr>
          <p:nvPr/>
        </p:nvPicPr>
        <p:blipFill rotWithShape="1">
          <a:blip r:embed="rId2" cstate="print"/>
          <a:srcRect l="13626" t="16356" r="25359" b="-341"/>
          <a:stretch/>
        </p:blipFill>
        <p:spPr>
          <a:xfrm>
            <a:off x="415340" y="2464775"/>
            <a:ext cx="4488159" cy="4250858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170776" y="1665639"/>
            <a:ext cx="49772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200" dirty="0">
                <a:ea typeface="Arial Unicode MS" pitchFamily="34" charset="-128"/>
                <a:cs typeface="Arial Unicode MS" pitchFamily="34" charset="-128"/>
              </a:rPr>
              <a:t>Escapat de granges de pell als anys 80.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4903499" y="2464775"/>
            <a:ext cx="4015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400" dirty="0">
                <a:ea typeface="Arial Unicode MS" pitchFamily="34" charset="-128"/>
                <a:cs typeface="Arial Unicode MS" pitchFamily="34" charset="-128"/>
              </a:rPr>
              <a:t>SÚPER-DEPREDADOR A LES ZONES HUMIDES</a:t>
            </a:r>
          </a:p>
        </p:txBody>
      </p:sp>
      <p:pic>
        <p:nvPicPr>
          <p:cNvPr id="14338" name="Picture 2" descr="American Mink are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6976" y="274637"/>
            <a:ext cx="2702402" cy="2190137"/>
          </a:xfrm>
          <a:prstGeom prst="rect">
            <a:avLst/>
          </a:prstGeom>
          <a:noFill/>
        </p:spPr>
      </p:pic>
      <p:pic>
        <p:nvPicPr>
          <p:cNvPr id="10" name="9 Imagen" descr="Creu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5867" y="413800"/>
            <a:ext cx="397901" cy="422912"/>
          </a:xfrm>
          <a:prstGeom prst="rect">
            <a:avLst/>
          </a:prstGeom>
        </p:spPr>
      </p:pic>
      <p:grpSp>
        <p:nvGrpSpPr>
          <p:cNvPr id="15" name="14 Grupo"/>
          <p:cNvGrpSpPr/>
          <p:nvPr/>
        </p:nvGrpSpPr>
        <p:grpSpPr>
          <a:xfrm>
            <a:off x="5149944" y="3656747"/>
            <a:ext cx="3814544" cy="3058886"/>
            <a:chOff x="5043736" y="804558"/>
            <a:chExt cx="3814544" cy="2973087"/>
          </a:xfrm>
          <a:effectLst/>
        </p:grpSpPr>
        <p:pic>
          <p:nvPicPr>
            <p:cNvPr id="14" name="13 Imagen" descr="Mustela_lutreola-cropped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43737" y="861407"/>
              <a:ext cx="3814543" cy="291623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12" name="11 CuadroTexto"/>
            <p:cNvSpPr txBox="1"/>
            <p:nvPr/>
          </p:nvSpPr>
          <p:spPr>
            <a:xfrm>
              <a:off x="5043736" y="804558"/>
              <a:ext cx="3814543" cy="358973"/>
            </a:xfrm>
            <a:prstGeom prst="rect">
              <a:avLst/>
            </a:prstGeom>
            <a:gradFill>
              <a:gsLst>
                <a:gs pos="0">
                  <a:srgbClr val="00B050">
                    <a:alpha val="47000"/>
                  </a:srgbClr>
                </a:gs>
                <a:gs pos="50000">
                  <a:srgbClr val="92D050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ca-ES" b="1" dirty="0">
                  <a:solidFill>
                    <a:srgbClr val="FF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DESPLAÇA EL VISÓ EUROPEU</a:t>
              </a:r>
              <a:endParaRPr lang="ca-ES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52736"/>
          </a:xfrm>
        </p:spPr>
        <p:txBody>
          <a:bodyPr>
            <a:normAutofit/>
          </a:bodyPr>
          <a:lstStyle/>
          <a:p>
            <a:r>
              <a:rPr lang="ca-ES" sz="4800" b="1" dirty="0">
                <a:solidFill>
                  <a:srgbClr val="008000"/>
                </a:solidFill>
                <a:latin typeface="+mn-lt"/>
              </a:rPr>
              <a:t>DEFINICIONS</a:t>
            </a:r>
          </a:p>
        </p:txBody>
      </p:sp>
      <p:pic>
        <p:nvPicPr>
          <p:cNvPr id="1033" name="Picture 9" descr="D:\Amanda\Desktop\BIOSFERA\ACTIVITATS EDUCATIVES\ACTIVITATS BIOSFERA\TALLERS\ESPÈCIES INVASORES\Sin título-198y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38" y="2003131"/>
            <a:ext cx="2691224" cy="275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Amanda\Desktop\BIOSFERA\ACTIVITATS EDUCATIVES\ACTIVITATS BIOSFERA\TALLERS\ESPÈCIES INVASORES\Sin título-1ñkñ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322" y="3814377"/>
            <a:ext cx="2987026" cy="14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219042" y="3814377"/>
            <a:ext cx="5587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800" b="1" dirty="0"/>
              <a:t>ESPÈCIE  NATIVA O AUTÒCTONA </a:t>
            </a:r>
          </a:p>
        </p:txBody>
      </p:sp>
      <p:sp>
        <p:nvSpPr>
          <p:cNvPr id="23" name="22 CuadroTexto"/>
          <p:cNvSpPr txBox="1"/>
          <p:nvPr/>
        </p:nvSpPr>
        <p:spPr>
          <a:xfrm>
            <a:off x="6051873" y="5583023"/>
            <a:ext cx="2893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800" b="1" dirty="0"/>
              <a:t>ESPÈCIE EXÒTICA</a:t>
            </a:r>
          </a:p>
        </p:txBody>
      </p:sp>
      <p:pic>
        <p:nvPicPr>
          <p:cNvPr id="24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57" y="2075197"/>
            <a:ext cx="1933209" cy="181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Flecha curvada hacia arriba"/>
          <p:cNvSpPr/>
          <p:nvPr/>
        </p:nvSpPr>
        <p:spPr>
          <a:xfrm rot="11680640">
            <a:off x="2821389" y="1471940"/>
            <a:ext cx="4910779" cy="136791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026" name="Picture 2" descr="Squirrel Drawing - How To Draw A Squirrel Step By Step">
            <a:extLst>
              <a:ext uri="{FF2B5EF4-FFF2-40B4-BE49-F238E27FC236}">
                <a16:creationId xmlns:a16="http://schemas.microsoft.com/office/drawing/2014/main" id="{C1CD6405-F608-4418-AD8A-9F69A8D81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24387" r="19339" b="23751"/>
          <a:stretch/>
        </p:blipFill>
        <p:spPr bwMode="auto">
          <a:xfrm>
            <a:off x="2728215" y="4626431"/>
            <a:ext cx="1613952" cy="17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bujos animados de animales de jabalí - Descargar PNG/SVG transparente">
            <a:extLst>
              <a:ext uri="{FF2B5EF4-FFF2-40B4-BE49-F238E27FC236}">
                <a16:creationId xmlns:a16="http://schemas.microsoft.com/office/drawing/2014/main" id="{29B758FF-8DF7-4E38-80EE-974175A98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51" y="4394303"/>
            <a:ext cx="2059033" cy="20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79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Título"/>
          <p:cNvSpPr txBox="1">
            <a:spLocks/>
          </p:cNvSpPr>
          <p:nvPr/>
        </p:nvSpPr>
        <p:spPr>
          <a:xfrm>
            <a:off x="6112" y="-27384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5400" b="1" dirty="0">
                <a:solidFill>
                  <a:srgbClr val="008000"/>
                </a:solidFill>
                <a:latin typeface="+mn-lt"/>
              </a:rPr>
              <a:t>QUÈ PODEM FER NOSALTRES?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83568" y="1672347"/>
            <a:ext cx="8136904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ca-ES" sz="2400" b="1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ca-ES" sz="2400" b="1" dirty="0"/>
              <a:t>Explicar el que hem après sobre els problemes que causen les espècies invasores.</a:t>
            </a:r>
          </a:p>
          <a:p>
            <a:pPr lvl="0" algn="just"/>
            <a:endParaRPr lang="ca-ES" sz="1050" b="1" dirty="0"/>
          </a:p>
          <a:p>
            <a:pPr lvl="0" algn="just"/>
            <a:endParaRPr lang="ca-ES" sz="1050" b="1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ca-ES" sz="2400" b="1" dirty="0"/>
              <a:t>Controlar i eliminar les poblacions d’espècies invasores.</a:t>
            </a:r>
          </a:p>
          <a:p>
            <a:pPr lvl="0" algn="just"/>
            <a:endParaRPr lang="es-ES" sz="1050" b="1" dirty="0"/>
          </a:p>
          <a:p>
            <a:pPr lvl="0" algn="just"/>
            <a:endParaRPr lang="es-ES" sz="1050" b="1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ca-ES" sz="2400" b="1" dirty="0"/>
              <a:t>Evitar la compra de plantes o d’animals exòtics, i en cap cas NO alliberar-los a la natura.</a:t>
            </a:r>
            <a:endParaRPr lang="es-ES" sz="2400" b="1" dirty="0"/>
          </a:p>
          <a:p>
            <a:pPr marL="285750" indent="-285750" algn="just">
              <a:buFont typeface="Arial" pitchFamily="34" charset="0"/>
              <a:buChar char="•"/>
            </a:pPr>
            <a:endParaRPr lang="es-ES" sz="1050" b="1" dirty="0"/>
          </a:p>
          <a:p>
            <a:pPr marL="285750" indent="-285750" algn="just">
              <a:buFont typeface="Arial" pitchFamily="34" charset="0"/>
              <a:buChar char="•"/>
            </a:pPr>
            <a:endParaRPr lang="es-ES" sz="1050" b="1" dirty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ca-ES" sz="2400" b="1" dirty="0"/>
              <a:t>Investigar i estudiar-ne els impactes.</a:t>
            </a:r>
            <a:endParaRPr lang="es-ES" sz="2400" b="1" dirty="0"/>
          </a:p>
        </p:txBody>
      </p:sp>
      <p:sp>
        <p:nvSpPr>
          <p:cNvPr id="4" name="3 Rectángulo"/>
          <p:cNvSpPr/>
          <p:nvPr/>
        </p:nvSpPr>
        <p:spPr>
          <a:xfrm>
            <a:off x="179512" y="1228690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a-ES" sz="2400" b="1" dirty="0"/>
              <a:t>Posar-ho difícil als invasors aplicant les mesures adients en cada cas. </a:t>
            </a:r>
          </a:p>
        </p:txBody>
      </p:sp>
      <p:pic>
        <p:nvPicPr>
          <p:cNvPr id="23" name="Picture 2" descr="D:\Amanda\Desktop\BIOSFERA\ACTIVITATS EDUCATIVES\ACTIVITATS BIOSFERA\TALLERS\ESPÈCIES INVASORES\Sin título-1I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07" y="1996970"/>
            <a:ext cx="643401" cy="6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D:\Amanda\Desktop\BIOSFERA\ACTIVITATS EDUCATIVES\ACTIVITATS BIOSFERA\TALLERS\ESPÈCIES INVASORES\Sin título-1I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5" y="2962690"/>
            <a:ext cx="643401" cy="6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D:\Amanda\Desktop\BIOSFERA\ACTIVITATS EDUCATIVES\ACTIVITATS BIOSFERA\TALLERS\ESPÈCIES INVASORES\Sin título-1I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3" y="3873008"/>
            <a:ext cx="643401" cy="6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Amanda\Desktop\BIOSFERA\ACTIVITATS EDUCATIVES\ACTIVITATS BIOSFERA\TALLERS\ESPÈCIES INVASORES\Sin título-1I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3" y="4838728"/>
            <a:ext cx="643401" cy="63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tge 4">
            <a:extLst>
              <a:ext uri="{FF2B5EF4-FFF2-40B4-BE49-F238E27FC236}">
                <a16:creationId xmlns:a16="http://schemas.microsoft.com/office/drawing/2014/main" id="{2286CAC7-CA64-20B9-2FB5-9E713A3BE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969" y="804240"/>
            <a:ext cx="6904318" cy="30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2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5E1A883-15A4-49BE-B9B1-68AF8876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86" y="3865476"/>
            <a:ext cx="4182907" cy="2806877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008112"/>
          </a:xfrm>
        </p:spPr>
        <p:txBody>
          <a:bodyPr>
            <a:normAutofit/>
          </a:bodyPr>
          <a:lstStyle/>
          <a:p>
            <a:r>
              <a:rPr lang="ca-ES" sz="6000" b="1" dirty="0">
                <a:solidFill>
                  <a:srgbClr val="008000"/>
                </a:solidFill>
                <a:latin typeface="+mn-lt"/>
              </a:rPr>
              <a:t>Endevina qui és l’intrús...</a:t>
            </a:r>
            <a:endParaRPr lang="es-ES" sz="6000" dirty="0">
              <a:latin typeface="+mn-lt"/>
            </a:endParaRPr>
          </a:p>
        </p:txBody>
      </p:sp>
      <p:pic>
        <p:nvPicPr>
          <p:cNvPr id="8194" name="Picture 2" descr="http://ichn.iec.cat/bages/z-humides/Imatges%20grans/jonc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86" y="980728"/>
            <a:ext cx="4182907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Elipse"/>
          <p:cNvSpPr/>
          <p:nvPr/>
        </p:nvSpPr>
        <p:spPr>
          <a:xfrm>
            <a:off x="-23342" y="3751612"/>
            <a:ext cx="4614954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Picture 6" descr="http://1.bp.blogspot.com/_-kmKADU3-F8/SgzDwpiYRII/AAAAAAAAFHc/qD8Wu_0V68k/s400/Vall+de+Bell-lloc+014.jpg">
            <a:hlinkClick r:id="rId5"/>
            <a:extLst>
              <a:ext uri="{FF2B5EF4-FFF2-40B4-BE49-F238E27FC236}">
                <a16:creationId xmlns:a16="http://schemas.microsoft.com/office/drawing/2014/main" id="{2DD57605-43EB-4C86-923A-74B740F9C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865476"/>
            <a:ext cx="4182905" cy="283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1.bp.blogspot.com/-4bDCxTPj9wQ/UCfEntEINmI/AAAAAAAAFYY/D-s--0_WcKc/s1600/flor_de_cuchillo_carpobrotus_acinaciformis_mesembryanthemum_acinaciforme.jpg">
            <a:hlinkClick r:id="rId7"/>
            <a:extLst>
              <a:ext uri="{FF2B5EF4-FFF2-40B4-BE49-F238E27FC236}">
                <a16:creationId xmlns:a16="http://schemas.microsoft.com/office/drawing/2014/main" id="{02649EF6-A3C7-46F9-8D11-9BDAC59EC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963608"/>
            <a:ext cx="418290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7 Elipse">
            <a:extLst>
              <a:ext uri="{FF2B5EF4-FFF2-40B4-BE49-F238E27FC236}">
                <a16:creationId xmlns:a16="http://schemas.microsoft.com/office/drawing/2014/main" id="{D340B126-2E7B-4874-B5EC-3DEFF9D5808B}"/>
              </a:ext>
            </a:extLst>
          </p:cNvPr>
          <p:cNvSpPr/>
          <p:nvPr/>
        </p:nvSpPr>
        <p:spPr>
          <a:xfrm>
            <a:off x="4644008" y="836712"/>
            <a:ext cx="4182905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2 CuadroTexto">
            <a:extLst>
              <a:ext uri="{FF2B5EF4-FFF2-40B4-BE49-F238E27FC236}">
                <a16:creationId xmlns:a16="http://schemas.microsoft.com/office/drawing/2014/main" id="{3394B0B4-7171-82C5-3D24-2C2F3992E9B3}"/>
              </a:ext>
            </a:extLst>
          </p:cNvPr>
          <p:cNvSpPr txBox="1"/>
          <p:nvPr/>
        </p:nvSpPr>
        <p:spPr>
          <a:xfrm>
            <a:off x="317085" y="2939780"/>
            <a:ext cx="4182908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JONC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Juncus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acutus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12 CuadroTexto">
            <a:extLst>
              <a:ext uri="{FF2B5EF4-FFF2-40B4-BE49-F238E27FC236}">
                <a16:creationId xmlns:a16="http://schemas.microsoft.com/office/drawing/2014/main" id="{5C07335C-44F4-CF44-F932-389777AE50A5}"/>
              </a:ext>
            </a:extLst>
          </p:cNvPr>
          <p:cNvSpPr txBox="1"/>
          <p:nvPr/>
        </p:nvSpPr>
        <p:spPr>
          <a:xfrm>
            <a:off x="4644005" y="5805264"/>
            <a:ext cx="4182908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GINESTA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Spartium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junceum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188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North-American-bullfrog1.jpg">
            <a:extLst>
              <a:ext uri="{FF2B5EF4-FFF2-40B4-BE49-F238E27FC236}">
                <a16:creationId xmlns:a16="http://schemas.microsoft.com/office/drawing/2014/main" id="{51F6054C-149A-46E9-B9AF-44DFEAC3B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183" y="3694044"/>
            <a:ext cx="4266536" cy="297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Elipse"/>
          <p:cNvSpPr/>
          <p:nvPr/>
        </p:nvSpPr>
        <p:spPr>
          <a:xfrm>
            <a:off x="4644008" y="3645024"/>
            <a:ext cx="4357718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2" descr="Pelophylax perezi by-dpc.jpg">
            <a:extLst>
              <a:ext uri="{FF2B5EF4-FFF2-40B4-BE49-F238E27FC236}">
                <a16:creationId xmlns:a16="http://schemas.microsoft.com/office/drawing/2014/main" id="{92618D5E-F98F-4EA2-BBFB-32EE3658D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94044"/>
            <a:ext cx="4464495" cy="297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461ABFB-C35B-451E-A6CF-7B6A96397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297" y="280546"/>
            <a:ext cx="4286422" cy="3148454"/>
          </a:xfrm>
          <a:prstGeom prst="rect">
            <a:avLst/>
          </a:prstGeom>
        </p:spPr>
      </p:pic>
      <p:pic>
        <p:nvPicPr>
          <p:cNvPr id="12" name="Picture 4" descr="http://www.petclic.es/sites/default/files/library/tortuga_de_florida-petclic-variedades_de_tortugas.jpg">
            <a:hlinkClick r:id="rId6"/>
            <a:extLst>
              <a:ext uri="{FF2B5EF4-FFF2-40B4-BE49-F238E27FC236}">
                <a16:creationId xmlns:a16="http://schemas.microsoft.com/office/drawing/2014/main" id="{A6C66836-2245-48AF-B306-0CE640E08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60" y="301850"/>
            <a:ext cx="4299833" cy="31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8 Elipse">
            <a:extLst>
              <a:ext uri="{FF2B5EF4-FFF2-40B4-BE49-F238E27FC236}">
                <a16:creationId xmlns:a16="http://schemas.microsoft.com/office/drawing/2014/main" id="{C2F8BB6C-9903-41A6-A36C-9118F8F7DF56}"/>
              </a:ext>
            </a:extLst>
          </p:cNvPr>
          <p:cNvSpPr/>
          <p:nvPr/>
        </p:nvSpPr>
        <p:spPr>
          <a:xfrm>
            <a:off x="0" y="357166"/>
            <a:ext cx="4614954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12 CuadroTexto">
            <a:extLst>
              <a:ext uri="{FF2B5EF4-FFF2-40B4-BE49-F238E27FC236}">
                <a16:creationId xmlns:a16="http://schemas.microsoft.com/office/drawing/2014/main" id="{FD7F27CE-93EF-1BCF-42C4-E75B8E8718DB}"/>
              </a:ext>
            </a:extLst>
          </p:cNvPr>
          <p:cNvSpPr txBox="1"/>
          <p:nvPr/>
        </p:nvSpPr>
        <p:spPr>
          <a:xfrm>
            <a:off x="107503" y="5805264"/>
            <a:ext cx="4433695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GRANOTA VERDA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Rana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perezi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12 CuadroTexto">
            <a:extLst>
              <a:ext uri="{FF2B5EF4-FFF2-40B4-BE49-F238E27FC236}">
                <a16:creationId xmlns:a16="http://schemas.microsoft.com/office/drawing/2014/main" id="{96C59406-241A-25D3-1498-FF062E9D9152}"/>
              </a:ext>
            </a:extLst>
          </p:cNvPr>
          <p:cNvSpPr txBox="1"/>
          <p:nvPr/>
        </p:nvSpPr>
        <p:spPr>
          <a:xfrm>
            <a:off x="4641984" y="2688389"/>
            <a:ext cx="4286421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TORTUGA DE RIEROL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Mauremys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leprosa</a:t>
            </a:r>
          </a:p>
        </p:txBody>
      </p:sp>
    </p:spTree>
    <p:extLst>
      <p:ext uri="{BB962C8B-B14F-4D97-AF65-F5344CB8AC3E}">
        <p14:creationId xmlns:p14="http://schemas.microsoft.com/office/powerpoint/2010/main" val="8969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B7058C9-75AF-405A-A84D-89F8BF720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98" y="148316"/>
            <a:ext cx="4185186" cy="3494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 descr="Mustela_lutreola-cro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214842" cy="3222269"/>
          </a:xfrm>
          <a:prstGeom prst="rect">
            <a:avLst/>
          </a:prstGeom>
        </p:spPr>
      </p:pic>
      <p:sp>
        <p:nvSpPr>
          <p:cNvPr id="9" name="8 Elipse"/>
          <p:cNvSpPr/>
          <p:nvPr/>
        </p:nvSpPr>
        <p:spPr>
          <a:xfrm>
            <a:off x="360040" y="357166"/>
            <a:ext cx="3851920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5 Imagen" descr="vison-americano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643314"/>
            <a:ext cx="4214842" cy="2857520"/>
          </a:xfrm>
          <a:prstGeom prst="rect">
            <a:avLst/>
          </a:prstGeom>
        </p:spPr>
      </p:pic>
      <p:sp>
        <p:nvSpPr>
          <p:cNvPr id="8" name="7 Elipse"/>
          <p:cNvSpPr/>
          <p:nvPr/>
        </p:nvSpPr>
        <p:spPr>
          <a:xfrm>
            <a:off x="4644008" y="3500438"/>
            <a:ext cx="4214842" cy="30963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2" descr="Resultado de imagen para FARTET">
            <a:extLst>
              <a:ext uri="{FF2B5EF4-FFF2-40B4-BE49-F238E27FC236}">
                <a16:creationId xmlns:a16="http://schemas.microsoft.com/office/drawing/2014/main" id="{830E681E-F12C-4615-ACFC-5574D0E2F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2" b="8317"/>
          <a:stretch/>
        </p:blipFill>
        <p:spPr bwMode="auto">
          <a:xfrm>
            <a:off x="300252" y="3685062"/>
            <a:ext cx="4127732" cy="2815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2 CuadroTexto">
            <a:extLst>
              <a:ext uri="{FF2B5EF4-FFF2-40B4-BE49-F238E27FC236}">
                <a16:creationId xmlns:a16="http://schemas.microsoft.com/office/drawing/2014/main" id="{7411CDCB-396B-DFFE-1DA0-1B38553EA299}"/>
              </a:ext>
            </a:extLst>
          </p:cNvPr>
          <p:cNvSpPr txBox="1"/>
          <p:nvPr/>
        </p:nvSpPr>
        <p:spPr>
          <a:xfrm>
            <a:off x="300252" y="5805264"/>
            <a:ext cx="4127732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FARTET</a:t>
            </a:r>
          </a:p>
          <a:p>
            <a:pPr algn="ctr"/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Aphanius</a:t>
            </a:r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iberus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12 CuadroTexto">
            <a:extLst>
              <a:ext uri="{FF2B5EF4-FFF2-40B4-BE49-F238E27FC236}">
                <a16:creationId xmlns:a16="http://schemas.microsoft.com/office/drawing/2014/main" id="{CE2ED25B-E248-ED4A-F2C0-0D76E8B92282}"/>
              </a:ext>
            </a:extLst>
          </p:cNvPr>
          <p:cNvSpPr txBox="1"/>
          <p:nvPr/>
        </p:nvSpPr>
        <p:spPr>
          <a:xfrm>
            <a:off x="4642868" y="1196752"/>
            <a:ext cx="4214842" cy="61555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41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VISÓ EUROPEU</a:t>
            </a:r>
          </a:p>
          <a:p>
            <a:pPr algn="ctr"/>
            <a:r>
              <a:rPr lang="ca-ES" sz="16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Mustela </a:t>
            </a:r>
            <a:r>
              <a:rPr lang="ca-ES" sz="1600" i="1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lutreola</a:t>
            </a:r>
            <a:endParaRPr lang="ca-ES" sz="1600" i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6819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3C8F985-CE99-18DE-A491-87453360B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21DF26D6-24EA-7119-F921-956358E76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3074" name="Picture 2" descr="Póster, Lámina Background with exotic tropical flowers, 40x26.7 cm">
            <a:extLst>
              <a:ext uri="{FF2B5EF4-FFF2-40B4-BE49-F238E27FC236}">
                <a16:creationId xmlns:a16="http://schemas.microsoft.com/office/drawing/2014/main" id="{42F12F16-C297-4FF8-1556-2424BCD75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/>
          <a:stretch/>
        </p:blipFill>
        <p:spPr bwMode="auto">
          <a:xfrm>
            <a:off x="-252536" y="-15467"/>
            <a:ext cx="9396536" cy="6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DDADCF8-3B5B-E4CC-FAAF-D8B0B4181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6814"/>
            <a:ext cx="4355976" cy="268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28207A43-F464-0668-236B-EE8BBCFA2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500" y="1734815"/>
            <a:ext cx="2934345" cy="2752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aisatge de tardor a la comarca del Berguedà (Pirineus de Catalunya). Sebastiaan Bedaux / Agència Catalana de Turisme">
            <a:extLst>
              <a:ext uri="{FF2B5EF4-FFF2-40B4-BE49-F238E27FC236}">
                <a16:creationId xmlns:a16="http://schemas.microsoft.com/office/drawing/2014/main" id="{9FAD3870-5AB8-2011-B7F6-823D9428F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32"/>
          <a:stretch/>
        </p:blipFill>
        <p:spPr bwMode="auto">
          <a:xfrm>
            <a:off x="45936" y="81398"/>
            <a:ext cx="474208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Actualment esteu veient Els Aiguamolls de l’Empordà: Guia per descobrir-los">
            <a:extLst>
              <a:ext uri="{FF2B5EF4-FFF2-40B4-BE49-F238E27FC236}">
                <a16:creationId xmlns:a16="http://schemas.microsoft.com/office/drawing/2014/main" id="{308A9D0C-64C9-FC22-3759-923188B09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b="7287"/>
          <a:stretch/>
        </p:blipFill>
        <p:spPr bwMode="auto">
          <a:xfrm>
            <a:off x="107504" y="799278"/>
            <a:ext cx="8990560" cy="5401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44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bujos animados de barco lindo. Ilustración de imágenes prediseñadas de barco">
            <a:extLst>
              <a:ext uri="{FF2B5EF4-FFF2-40B4-BE49-F238E27FC236}">
                <a16:creationId xmlns:a16="http://schemas.microsoft.com/office/drawing/2014/main" id="{DD7EF1AC-5F31-F32B-ABC0-04D0B36A3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035" y="881568"/>
            <a:ext cx="3073277" cy="307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77D7AB1B-0A1C-4C57-BAD9-963F03C6E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1634094" y="3183648"/>
            <a:ext cx="1065698" cy="1196383"/>
          </a:xfrm>
          <a:prstGeom prst="rect">
            <a:avLst/>
          </a:prstGeom>
        </p:spPr>
      </p:pic>
      <p:sp>
        <p:nvSpPr>
          <p:cNvPr id="26" name="25 CuadroTexto"/>
          <p:cNvSpPr txBox="1"/>
          <p:nvPr/>
        </p:nvSpPr>
        <p:spPr>
          <a:xfrm>
            <a:off x="251520" y="418017"/>
            <a:ext cx="85547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4000" b="1" dirty="0">
                <a:solidFill>
                  <a:srgbClr val="C00000"/>
                </a:solidFill>
              </a:rPr>
              <a:t>COM APAREIX UNA ESPÈCIE INVASORA?</a:t>
            </a:r>
          </a:p>
        </p:txBody>
      </p:sp>
      <p:sp>
        <p:nvSpPr>
          <p:cNvPr id="21" name="22 CuadroTexto"/>
          <p:cNvSpPr txBox="1"/>
          <p:nvPr/>
        </p:nvSpPr>
        <p:spPr>
          <a:xfrm>
            <a:off x="2774642" y="1739071"/>
            <a:ext cx="211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000" b="1" dirty="0"/>
              <a:t>ESPÈCIE EXÒTICA</a:t>
            </a:r>
          </a:p>
        </p:txBody>
      </p:sp>
      <p:sp>
        <p:nvSpPr>
          <p:cNvPr id="25" name="22 CuadroTexto"/>
          <p:cNvSpPr txBox="1"/>
          <p:nvPr/>
        </p:nvSpPr>
        <p:spPr>
          <a:xfrm>
            <a:off x="2851426" y="4005142"/>
            <a:ext cx="2403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/>
              <a:t>LI AGRADEN LES NOVES CONDICIONS</a:t>
            </a:r>
          </a:p>
        </p:txBody>
      </p:sp>
      <p:sp>
        <p:nvSpPr>
          <p:cNvPr id="27" name="22 CuadroTexto"/>
          <p:cNvSpPr txBox="1"/>
          <p:nvPr/>
        </p:nvSpPr>
        <p:spPr>
          <a:xfrm>
            <a:off x="2973136" y="5310553"/>
            <a:ext cx="2111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/>
              <a:t>ES REPRODUEIX MOLT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702634" y="1700808"/>
            <a:ext cx="2111791" cy="553882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Rectángulo 28"/>
          <p:cNvSpPr/>
          <p:nvPr/>
        </p:nvSpPr>
        <p:spPr>
          <a:xfrm>
            <a:off x="2860461" y="3989787"/>
            <a:ext cx="2403707" cy="729033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0" name="Rectángulo 29"/>
          <p:cNvSpPr/>
          <p:nvPr/>
        </p:nvSpPr>
        <p:spPr>
          <a:xfrm>
            <a:off x="3021585" y="5322912"/>
            <a:ext cx="2111791" cy="725317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2" name="Flecha abajo 31"/>
          <p:cNvSpPr/>
          <p:nvPr/>
        </p:nvSpPr>
        <p:spPr>
          <a:xfrm>
            <a:off x="3610425" y="2394308"/>
            <a:ext cx="624643" cy="432048"/>
          </a:xfrm>
          <a:prstGeom prst="downArrow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4" name="Flecha abajo 33"/>
          <p:cNvSpPr/>
          <p:nvPr/>
        </p:nvSpPr>
        <p:spPr>
          <a:xfrm>
            <a:off x="3702423" y="4820618"/>
            <a:ext cx="624643" cy="432048"/>
          </a:xfrm>
          <a:prstGeom prst="downArrow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5122" name="Picture 2" descr="Resultado de imagen de sol dibujo">
            <a:extLst>
              <a:ext uri="{FF2B5EF4-FFF2-40B4-BE49-F238E27FC236}">
                <a16:creationId xmlns:a16="http://schemas.microsoft.com/office/drawing/2014/main" id="{147557DF-B11C-4E8B-8CAD-38C0A1ECF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3" b="9302"/>
          <a:stretch/>
        </p:blipFill>
        <p:spPr bwMode="auto">
          <a:xfrm>
            <a:off x="631436" y="1700808"/>
            <a:ext cx="1694822" cy="167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C2BF7A28-D396-4400-BDD2-FBB8A2032F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34" y="3797943"/>
            <a:ext cx="1378219" cy="747662"/>
          </a:xfrm>
          <a:prstGeom prst="rect">
            <a:avLst/>
          </a:prstGeom>
        </p:spPr>
      </p:pic>
      <p:pic>
        <p:nvPicPr>
          <p:cNvPr id="2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6F946ADA-D71A-2069-F914-48011BC19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743" y="1678200"/>
            <a:ext cx="2987026" cy="145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7DB6166C-FA20-BE1D-9D0C-8B5D80DBD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163" y="3975900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9FA478F7-7D36-9642-184D-16EF7A85B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80" y="4433402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C543362D-3057-E5C8-21A3-877D2EE55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85">
            <a:off x="6076575" y="4770997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49BFB459-D641-9390-4FB9-74062B32D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430" y="5271682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36050F62-3A33-A33D-DD33-69E021C7B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822" y="4941168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79FEF848-7ED6-B47C-17A6-AA08C3F95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096" y="4288883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529304D6-3047-8BFE-11E5-A27882E01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927" y="5494281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D153F096-ABB6-0631-CCFF-DDAA67D21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877" y="5867480"/>
            <a:ext cx="1528379" cy="74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22 CuadroTexto">
            <a:extLst>
              <a:ext uri="{FF2B5EF4-FFF2-40B4-BE49-F238E27FC236}">
                <a16:creationId xmlns:a16="http://schemas.microsoft.com/office/drawing/2014/main" id="{1AAF13A6-111F-26F5-DD89-C16B5F15526C}"/>
              </a:ext>
            </a:extLst>
          </p:cNvPr>
          <p:cNvSpPr txBox="1"/>
          <p:nvPr/>
        </p:nvSpPr>
        <p:spPr>
          <a:xfrm>
            <a:off x="510131" y="5593296"/>
            <a:ext cx="2301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a-ES" sz="2000" b="1" dirty="0">
                <a:solidFill>
                  <a:srgbClr val="C00000"/>
                </a:solidFill>
              </a:rPr>
              <a:t>ESPÈCIE INVASORA</a:t>
            </a:r>
          </a:p>
        </p:txBody>
      </p:sp>
      <p:sp>
        <p:nvSpPr>
          <p:cNvPr id="24" name="Rectángulo 30">
            <a:extLst>
              <a:ext uri="{FF2B5EF4-FFF2-40B4-BE49-F238E27FC236}">
                <a16:creationId xmlns:a16="http://schemas.microsoft.com/office/drawing/2014/main" id="{9AC321AF-6DF3-2FE7-57B9-84D87CBAF8F5}"/>
              </a:ext>
            </a:extLst>
          </p:cNvPr>
          <p:cNvSpPr/>
          <p:nvPr/>
        </p:nvSpPr>
        <p:spPr>
          <a:xfrm>
            <a:off x="499743" y="5504134"/>
            <a:ext cx="2222815" cy="55388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highlight>
                <a:srgbClr val="FFFF00"/>
              </a:highlight>
            </a:endParaRPr>
          </a:p>
        </p:txBody>
      </p:sp>
      <p:sp>
        <p:nvSpPr>
          <p:cNvPr id="48" name="22 CuadroTexto">
            <a:extLst>
              <a:ext uri="{FF2B5EF4-FFF2-40B4-BE49-F238E27FC236}">
                <a16:creationId xmlns:a16="http://schemas.microsoft.com/office/drawing/2014/main" id="{A143F81D-940E-40FB-D3D7-C12F83C5B0DF}"/>
              </a:ext>
            </a:extLst>
          </p:cNvPr>
          <p:cNvSpPr txBox="1"/>
          <p:nvPr/>
        </p:nvSpPr>
        <p:spPr>
          <a:xfrm>
            <a:off x="2778115" y="2931252"/>
            <a:ext cx="24037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2000" b="1" dirty="0"/>
              <a:t>TRANSPORT HUMÀ</a:t>
            </a:r>
          </a:p>
        </p:txBody>
      </p:sp>
      <p:sp>
        <p:nvSpPr>
          <p:cNvPr id="49" name="Rectángulo 28">
            <a:extLst>
              <a:ext uri="{FF2B5EF4-FFF2-40B4-BE49-F238E27FC236}">
                <a16:creationId xmlns:a16="http://schemas.microsoft.com/office/drawing/2014/main" id="{01561B39-D725-2B3C-C90A-2FFD55077C4F}"/>
              </a:ext>
            </a:extLst>
          </p:cNvPr>
          <p:cNvSpPr/>
          <p:nvPr/>
        </p:nvSpPr>
        <p:spPr>
          <a:xfrm>
            <a:off x="2787150" y="2915898"/>
            <a:ext cx="2403707" cy="432048"/>
          </a:xfrm>
          <a:prstGeom prst="rect">
            <a:avLst/>
          </a:prstGeom>
          <a:noFill/>
          <a:ln w="571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0" name="Flecha abajo 33">
            <a:extLst>
              <a:ext uri="{FF2B5EF4-FFF2-40B4-BE49-F238E27FC236}">
                <a16:creationId xmlns:a16="http://schemas.microsoft.com/office/drawing/2014/main" id="{C8EB4818-EA95-26DD-92D2-8024343E8F40}"/>
              </a:ext>
            </a:extLst>
          </p:cNvPr>
          <p:cNvSpPr/>
          <p:nvPr/>
        </p:nvSpPr>
        <p:spPr>
          <a:xfrm>
            <a:off x="3640513" y="3448342"/>
            <a:ext cx="624643" cy="432048"/>
          </a:xfrm>
          <a:prstGeom prst="downArrow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550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521 0.07083 L -0.3033 0.05694 L -0.41337 0.19699 L -0.61823 0.38333 L -0.60938 0.38009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60" y="1493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7" grpId="0"/>
      <p:bldP spid="5" grpId="0" animBg="1"/>
      <p:bldP spid="29" grpId="0" animBg="1"/>
      <p:bldP spid="30" grpId="0" animBg="1"/>
      <p:bldP spid="32" grpId="0" animBg="1"/>
      <p:bldP spid="34" grpId="0" animBg="1"/>
      <p:bldP spid="23" grpId="0"/>
      <p:bldP spid="24" grpId="0" animBg="1"/>
      <p:bldP spid="48" grpId="0"/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84F7AF2D-46F6-B6FD-13FA-05E447A9F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85">
            <a:off x="1015740" y="1885055"/>
            <a:ext cx="2334819" cy="114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56F41E88-5200-EEF8-B652-E4C477D21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4" y="1944722"/>
            <a:ext cx="1510279" cy="7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33618250-545B-58BB-58C0-AA6907FD9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85">
            <a:off x="5404934" y="2801611"/>
            <a:ext cx="1510279" cy="7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1BDAFA92-ABF9-0606-D61D-52A9984D4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855" y="2321421"/>
            <a:ext cx="1510279" cy="73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31836402-6859-44AF-8ACB-4D403448F1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49" r="70468"/>
          <a:stretch/>
        </p:blipFill>
        <p:spPr>
          <a:xfrm>
            <a:off x="3804410" y="3390980"/>
            <a:ext cx="798070" cy="54464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1E40F32-0F24-401B-9B53-787F24BE4B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591" y="2780928"/>
            <a:ext cx="2277616" cy="1235570"/>
          </a:xfrm>
          <a:prstGeom prst="rect">
            <a:avLst/>
          </a:prstGeom>
        </p:spPr>
      </p:pic>
      <p:sp>
        <p:nvSpPr>
          <p:cNvPr id="20" name="19 Rectángulo"/>
          <p:cNvSpPr/>
          <p:nvPr/>
        </p:nvSpPr>
        <p:spPr>
          <a:xfrm>
            <a:off x="683568" y="1298649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2400" b="1" dirty="0"/>
              <a:t>PÈRDUA D’ANIMALS I PLANTES AUTÒCTONES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1"/>
            <a:ext cx="9144000" cy="1655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a-ES" sz="4800" b="1" dirty="0">
                <a:solidFill>
                  <a:srgbClr val="C00000"/>
                </a:solidFill>
                <a:latin typeface="+mn-lt"/>
              </a:rPr>
              <a:t>IMPACTES DE LES INVASIONS</a:t>
            </a:r>
          </a:p>
        </p:txBody>
      </p:sp>
      <p:pic>
        <p:nvPicPr>
          <p:cNvPr id="25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68" y="3762288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:\Amanda\Desktop\BIOSFERA\ACTIVITATS EDUCATIVES\ACTIVITATS BIOSFERA\TALLERS\ESPÈCIES INVASORES\Sin título-1iut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38" y="3847752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D4B9E6D-4E3B-4195-A5E0-FC41FB27CA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7126051" y="2062756"/>
            <a:ext cx="916206" cy="100747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A5A1C763-6F4B-4665-8CE4-1D709DA492E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6272053" y="1988840"/>
            <a:ext cx="950984" cy="1045717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BFB9D0DB-0576-425D-A0E2-6D915254C65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5976336" y="2213320"/>
            <a:ext cx="916206" cy="1007474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63C76A42-E4E2-4604-93BF-74F9B44009A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7663384" y="2158019"/>
            <a:ext cx="916206" cy="1007474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C8BCDC27-84AB-4AE2-91E1-C9CFD1A841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6732538" y="2098747"/>
            <a:ext cx="916206" cy="100747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2DCC837F-4A7A-4AFD-984D-3548E11285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t="2855" r="6079" b="4793"/>
          <a:stretch/>
        </p:blipFill>
        <p:spPr>
          <a:xfrm>
            <a:off x="5519186" y="2111422"/>
            <a:ext cx="916206" cy="1007474"/>
          </a:xfrm>
          <a:prstGeom prst="rect">
            <a:avLst/>
          </a:prstGeom>
        </p:spPr>
      </p:pic>
      <p:pic>
        <p:nvPicPr>
          <p:cNvPr id="39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42DA24D5-0874-414F-8790-8AAC57E9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03637" y="2235328"/>
            <a:ext cx="1207188" cy="807284"/>
          </a:xfrm>
          <a:prstGeom prst="rect">
            <a:avLst/>
          </a:prstGeom>
          <a:noFill/>
        </p:spPr>
      </p:pic>
      <p:pic>
        <p:nvPicPr>
          <p:cNvPr id="40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600F7818-F305-4B2C-B9C9-1EBAE2F21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1708" y="2204864"/>
            <a:ext cx="1207188" cy="848080"/>
          </a:xfrm>
          <a:prstGeom prst="rect">
            <a:avLst/>
          </a:prstGeom>
          <a:noFill/>
        </p:spPr>
      </p:pic>
      <p:pic>
        <p:nvPicPr>
          <p:cNvPr id="41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3305CCE4-CF46-494F-A5CB-EC1C39E04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7673" y="2955004"/>
            <a:ext cx="1207188" cy="807284"/>
          </a:xfrm>
          <a:prstGeom prst="rect">
            <a:avLst/>
          </a:prstGeom>
          <a:noFill/>
        </p:spPr>
      </p:pic>
      <p:pic>
        <p:nvPicPr>
          <p:cNvPr id="42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6F596AF4-EE36-4DC6-84AE-AA15F5414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14471" y="2526416"/>
            <a:ext cx="1207188" cy="807284"/>
          </a:xfrm>
          <a:prstGeom prst="rect">
            <a:avLst/>
          </a:prstGeom>
          <a:noFill/>
        </p:spPr>
      </p:pic>
      <p:pic>
        <p:nvPicPr>
          <p:cNvPr id="43" name="Picture 2" descr="D:\Amanda\Desktop\BIOSFERA\ACTIVITATS EDUCATIVES\FORMAT PDF\TALLERS\VERTEBRATS SERRALADA MARINA\RECURSOS\Sin títcculo-3.png">
            <a:extLst>
              <a:ext uri="{FF2B5EF4-FFF2-40B4-BE49-F238E27FC236}">
                <a16:creationId xmlns:a16="http://schemas.microsoft.com/office/drawing/2014/main" id="{092217D9-B8B4-4FA2-9664-CF2353765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09007" y="3071322"/>
            <a:ext cx="1207188" cy="807284"/>
          </a:xfrm>
          <a:prstGeom prst="rect">
            <a:avLst/>
          </a:prstGeom>
          <a:noFill/>
        </p:spPr>
      </p:pic>
      <p:pic>
        <p:nvPicPr>
          <p:cNvPr id="38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B7E7C3ED-9BDB-4587-BA4E-C8D99C02D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78" y="4490423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41A90F84-C194-D12A-92F9-2DE9DDDB6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9425">
            <a:off x="251455" y="4697933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9D74EED9-E9B1-E5B2-0C79-92FA1C1C2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172" y="4646214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B6185EB0-4271-6B67-4053-7ECFDAD8C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78" y="5414639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450AA208-1707-E93D-50B3-18F3839A0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421" y="5151239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D:\Amanda\Desktop\BIOSFERA\ACTIVITATS EDUCATIVES\ACTIVITATS BIOSFERA\TALLERS\ESPÈCIES INVASORES\Sin título-1iut9.png">
            <a:extLst>
              <a:ext uri="{FF2B5EF4-FFF2-40B4-BE49-F238E27FC236}">
                <a16:creationId xmlns:a16="http://schemas.microsoft.com/office/drawing/2014/main" id="{1962E4C6-D61B-823D-7A05-63D4DF6E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642" y="5357124"/>
            <a:ext cx="1695229" cy="143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AD4F2583-49B3-1F3D-B756-579BC919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384" y="3650959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01B37B29-B2AE-5AFE-8ABF-E5DF55F7F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375" y="4183291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6962D6E4-77B8-E18B-37C9-AB579BCB0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2385">
            <a:off x="5743607" y="4520820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73C5602E-B67D-70AD-F1A3-212C67347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619" y="5010457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E4751D46-F62C-42D2-719E-AFE54E90A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641" y="4747590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53E59A58-406B-5B69-6AC0-ACCA8D0C3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285" y="4027658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9EDD7A4D-7F49-7124-7EB1-52A3CC2A7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116" y="5233056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72A83700-D8D8-24AC-8D27-83D5895F4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066" y="5606255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04325001-54F2-012C-5DCD-349FF1E15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050" y="3785096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0" descr="D:\Amanda\Desktop\BIOSFERA\ACTIVITATS EDUCATIVES\ACTIVITATS BIOSFERA\TALLERS\ESPÈCIES INVASORES\Sin título-1ñkñp.png">
            <a:extLst>
              <a:ext uri="{FF2B5EF4-FFF2-40B4-BE49-F238E27FC236}">
                <a16:creationId xmlns:a16="http://schemas.microsoft.com/office/drawing/2014/main" id="{9BA6E2D3-5D3D-097B-416A-EC51EA261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00" y="4158295"/>
            <a:ext cx="1738316" cy="84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05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 Imagen" descr="Canal_de_Suez.jpg">
            <a:extLst>
              <a:ext uri="{FF2B5EF4-FFF2-40B4-BE49-F238E27FC236}">
                <a16:creationId xmlns:a16="http://schemas.microsoft.com/office/drawing/2014/main" id="{4F4AC777-EE06-1B12-D16D-69316D9A82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220" r="3861"/>
          <a:stretch/>
        </p:blipFill>
        <p:spPr>
          <a:xfrm>
            <a:off x="1806775" y="2276872"/>
            <a:ext cx="4245908" cy="421229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a-ES" sz="4000" b="1" dirty="0">
                <a:solidFill>
                  <a:srgbClr val="C00000"/>
                </a:solidFill>
                <a:latin typeface="+mn-lt"/>
                <a:ea typeface="Arial Unicode MS" pitchFamily="34" charset="-128"/>
                <a:cs typeface="+mn-cs"/>
              </a:rPr>
              <a:t>COM ARRIBEN LES ESPÈCIES EXÒTIQUES DEL MAR?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806774" y="1515156"/>
            <a:ext cx="5717553" cy="461665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sz="2400" dirty="0"/>
              <a:t>SOVINT DE FORMA NO INTENCIONADA</a:t>
            </a:r>
          </a:p>
        </p:txBody>
      </p:sp>
      <p:sp>
        <p:nvSpPr>
          <p:cNvPr id="3" name="5 CuadroTexto">
            <a:extLst>
              <a:ext uri="{FF2B5EF4-FFF2-40B4-BE49-F238E27FC236}">
                <a16:creationId xmlns:a16="http://schemas.microsoft.com/office/drawing/2014/main" id="{6F088C4F-C773-D165-97C4-B58833467F2F}"/>
              </a:ext>
            </a:extLst>
          </p:cNvPr>
          <p:cNvSpPr txBox="1"/>
          <p:nvPr/>
        </p:nvSpPr>
        <p:spPr>
          <a:xfrm>
            <a:off x="6647305" y="4800347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ca-ES" sz="2400" b="1" dirty="0">
                <a:ea typeface="Arial Unicode MS" pitchFamily="34" charset="-128"/>
              </a:rPr>
              <a:t>CANAL DE SUEZ</a:t>
            </a:r>
          </a:p>
          <a:p>
            <a:pPr algn="ctr">
              <a:spcBef>
                <a:spcPct val="0"/>
              </a:spcBef>
            </a:pPr>
            <a:r>
              <a:rPr lang="ca-ES" sz="2400" b="1" dirty="0">
                <a:ea typeface="Arial Unicode MS" pitchFamily="34" charset="-128"/>
              </a:rPr>
              <a:t>     (Egipte)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CE07B98-4B61-44E2-9852-D73BD01B1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r="4029"/>
          <a:stretch/>
        </p:blipFill>
        <p:spPr>
          <a:xfrm>
            <a:off x="192439" y="1998209"/>
            <a:ext cx="7331889" cy="4571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2.5E-6 0.00023 C 0.075 -0.02014 -0.00452 -0.00139 0.11771 -0.01435 C 0.14045 -0.0169 0.16302 -0.02176 0.18559 -0.02546 C 0.19045 -0.02708 0.19496 -0.03009 0.19982 -0.03032 C 0.22899 -0.03194 0.23941 -0.0294 0.26423 -0.02546 C 0.28316 -0.02593 0.30225 -0.02523 0.32135 -0.02708 C 0.32778 -0.02778 0.34045 -0.03333 0.34045 -0.0331 L 0.34045 -0.03333 " pathEditMode="relative" rAng="0" ptsTypes="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14" y="-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2195736" y="188640"/>
            <a:ext cx="48245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ca-ES" sz="4400" b="1" dirty="0">
                <a:ea typeface="Arial Unicode MS" pitchFamily="34" charset="-128"/>
              </a:rPr>
              <a:t>AIGÜES DE  LLAST</a:t>
            </a:r>
          </a:p>
        </p:txBody>
      </p:sp>
      <p:pic>
        <p:nvPicPr>
          <p:cNvPr id="8" name="7 Imagen" descr="ballast_water.jpg"/>
          <p:cNvPicPr>
            <a:picLocks noChangeAspect="1"/>
          </p:cNvPicPr>
          <p:nvPr/>
        </p:nvPicPr>
        <p:blipFill>
          <a:blip r:embed="rId2" cstate="print"/>
          <a:srcRect t="14063"/>
          <a:stretch>
            <a:fillRect/>
          </a:stretch>
        </p:blipFill>
        <p:spPr>
          <a:xfrm>
            <a:off x="178547" y="4500570"/>
            <a:ext cx="8644174" cy="22285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146" name="Picture 2" descr="Ballast water treatment animation video">
            <a:extLst>
              <a:ext uri="{FF2B5EF4-FFF2-40B4-BE49-F238E27FC236}">
                <a16:creationId xmlns:a16="http://schemas.microsoft.com/office/drawing/2014/main" id="{76D3135A-F4ED-4204-9E9A-EC08A409D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27884"/>
            <a:ext cx="6984776" cy="33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11 Grupo"/>
          <p:cNvGrpSpPr/>
          <p:nvPr/>
        </p:nvGrpSpPr>
        <p:grpSpPr>
          <a:xfrm>
            <a:off x="6228184" y="836712"/>
            <a:ext cx="2736304" cy="2304256"/>
            <a:chOff x="6492028" y="1142984"/>
            <a:chExt cx="2113238" cy="1717597"/>
          </a:xfrm>
        </p:grpSpPr>
        <p:pic>
          <p:nvPicPr>
            <p:cNvPr id="8" name="7 Imagen" descr="BlankMap-World-v2.png"/>
            <p:cNvPicPr>
              <a:picLocks noChangeAspect="1"/>
            </p:cNvPicPr>
            <p:nvPr/>
          </p:nvPicPr>
          <p:blipFill rotWithShape="1">
            <a:blip r:embed="rId2" cstate="print"/>
            <a:srcRect l="72293" t="51781" r="4546" b="5392"/>
            <a:stretch/>
          </p:blipFill>
          <p:spPr>
            <a:xfrm>
              <a:off x="6588224" y="1142984"/>
              <a:ext cx="2017042" cy="1717597"/>
            </a:xfrm>
            <a:prstGeom prst="rect">
              <a:avLst/>
            </a:prstGeom>
          </p:spPr>
        </p:pic>
        <p:cxnSp>
          <p:nvCxnSpPr>
            <p:cNvPr id="9" name="8 Conector recto de flecha"/>
            <p:cNvCxnSpPr>
              <a:cxnSpLocks/>
            </p:cNvCxnSpPr>
            <p:nvPr/>
          </p:nvCxnSpPr>
          <p:spPr>
            <a:xfrm>
              <a:off x="6492028" y="2367120"/>
              <a:ext cx="50111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392488" cy="1143000"/>
          </a:xfrm>
          <a:solidFill>
            <a:srgbClr val="FF000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ca-ES" sz="4000" dirty="0"/>
              <a:t>ALGA CAULERPA</a:t>
            </a:r>
            <a:br>
              <a:rPr lang="ca-ES" sz="4000" dirty="0"/>
            </a:br>
            <a:r>
              <a:rPr lang="ca-ES" sz="4000" i="1" dirty="0"/>
              <a:t>Caulerpa racemosa</a:t>
            </a:r>
          </a:p>
        </p:txBody>
      </p:sp>
      <p:pic>
        <p:nvPicPr>
          <p:cNvPr id="6" name="5 Imagen" descr="caulerpa_racemo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6286" y="3010939"/>
            <a:ext cx="3857652" cy="28932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12 CuadroTexto"/>
          <p:cNvSpPr txBox="1"/>
          <p:nvPr/>
        </p:nvSpPr>
        <p:spPr>
          <a:xfrm>
            <a:off x="3779912" y="1556792"/>
            <a:ext cx="2961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dirty="0"/>
              <a:t>ARRIBA PER: </a:t>
            </a:r>
          </a:p>
          <a:p>
            <a:pPr algn="ctr"/>
            <a:r>
              <a:rPr lang="ca-ES" dirty="0"/>
              <a:t>VAIXELLS I COMERÇ D’ORGANISMES PER ALS AQUARIS.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28736"/>
            <a:ext cx="3745556" cy="5167312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7" name="16 Conector recto de flecha"/>
          <p:cNvCxnSpPr/>
          <p:nvPr/>
        </p:nvCxnSpPr>
        <p:spPr>
          <a:xfrm>
            <a:off x="2571736" y="4714884"/>
            <a:ext cx="1643074" cy="135732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 rot="5400000">
            <a:off x="4607719" y="4750603"/>
            <a:ext cx="1571636" cy="7858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19 CuadroTexto"/>
          <p:cNvSpPr txBox="1"/>
          <p:nvPr/>
        </p:nvSpPr>
        <p:spPr>
          <a:xfrm>
            <a:off x="4357686" y="6000768"/>
            <a:ext cx="3846252" cy="646331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ca-ES" dirty="0"/>
              <a:t>DE QUALSEVOL TROSSET DE L’ALGA EN POT SORTIR UNA DE NOVA!!!</a:t>
            </a:r>
          </a:p>
        </p:txBody>
      </p:sp>
      <p:pic>
        <p:nvPicPr>
          <p:cNvPr id="14" name="13 Imagen" descr="Creu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3768" y="260648"/>
            <a:ext cx="397901" cy="4229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0B55A9D7-4354-4DCC-816A-373AA5374F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68"/>
          <a:stretch/>
        </p:blipFill>
        <p:spPr>
          <a:xfrm>
            <a:off x="4571999" y="3883803"/>
            <a:ext cx="4572001" cy="297419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2A8F0CF-7466-458E-8B84-FF1DC5169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533"/>
            <a:ext cx="4571999" cy="3052964"/>
          </a:xfrm>
          <a:prstGeom prst="rect">
            <a:avLst/>
          </a:prstGeom>
        </p:spPr>
      </p:pic>
      <p:pic>
        <p:nvPicPr>
          <p:cNvPr id="6" name="5 Imagen" descr="Posidona oceanica Manu Sanfeli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0"/>
            <a:ext cx="4571999" cy="3052964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251520" y="2971507"/>
            <a:ext cx="5196731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 wrap="square" rtlCol="0">
            <a:spAutoFit/>
          </a:bodyPr>
          <a:lstStyle/>
          <a:p>
            <a:pPr algn="ctr"/>
            <a:r>
              <a:rPr lang="ca-ES" sz="2400" dirty="0"/>
              <a:t>AFECTA GREUMENT EL NOSTRE FONS MARÍ!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5748638" y="3284984"/>
            <a:ext cx="3071834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ÉS MOLT DIFÍCIL D’ELIMINAR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1FAE9A-B7C9-4ADC-BD56-C51A063AB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" r="11909" b="7423"/>
          <a:stretch/>
        </p:blipFill>
        <p:spPr>
          <a:xfrm>
            <a:off x="179512" y="4148026"/>
            <a:ext cx="4152737" cy="24493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88;p1">
            <a:extLst>
              <a:ext uri="{FF2B5EF4-FFF2-40B4-BE49-F238E27FC236}">
                <a16:creationId xmlns:a16="http://schemas.microsoft.com/office/drawing/2014/main" id="{A37AB113-4AED-9DC3-59E9-D50509C6E1E9}"/>
              </a:ext>
            </a:extLst>
          </p:cNvPr>
          <p:cNvPicPr/>
          <p:nvPr/>
        </p:nvPicPr>
        <p:blipFill>
          <a:blip r:embed="rId2"/>
          <a:srcRect l="4791" r="14176"/>
          <a:stretch/>
        </p:blipFill>
        <p:spPr>
          <a:xfrm>
            <a:off x="0" y="0"/>
            <a:ext cx="9144000" cy="6893430"/>
          </a:xfrm>
          <a:prstGeom prst="rect">
            <a:avLst/>
          </a:prstGeom>
          <a:ln w="0">
            <a:noFill/>
          </a:ln>
        </p:spPr>
      </p:pic>
      <p:sp>
        <p:nvSpPr>
          <p:cNvPr id="17413" name="AutoShape 2" descr="Image result for Unio mancus">
            <a:extLst>
              <a:ext uri="{FF2B5EF4-FFF2-40B4-BE49-F238E27FC236}">
                <a16:creationId xmlns:a16="http://schemas.microsoft.com/office/drawing/2014/main" id="{8531A333-4794-4F76-85C8-08A3A0D373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47813" y="2381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alt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ckwell" panose="02060603020205020403" pitchFamily="18" charset="0"/>
              <a:ea typeface="+mn-ea"/>
              <a:cs typeface="+mn-cs"/>
            </a:endParaRP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3BDE125-F25F-455B-A693-5EB8ED87A506}"/>
              </a:ext>
            </a:extLst>
          </p:cNvPr>
          <p:cNvGrpSpPr/>
          <p:nvPr/>
        </p:nvGrpSpPr>
        <p:grpSpPr>
          <a:xfrm>
            <a:off x="251520" y="105788"/>
            <a:ext cx="4248472" cy="874274"/>
            <a:chOff x="10978639" y="1225664"/>
            <a:chExt cx="4686387" cy="874274"/>
          </a:xfrm>
        </p:grpSpPr>
        <p:sp>
          <p:nvSpPr>
            <p:cNvPr id="25" name="1 Título">
              <a:extLst>
                <a:ext uri="{FF2B5EF4-FFF2-40B4-BE49-F238E27FC236}">
                  <a16:creationId xmlns:a16="http://schemas.microsoft.com/office/drawing/2014/main" id="{0E512384-957A-40FF-AB98-10B750C9EAF7}"/>
                </a:ext>
              </a:extLst>
            </p:cNvPr>
            <p:cNvSpPr txBox="1">
              <a:spLocks/>
            </p:cNvSpPr>
            <p:nvPr/>
          </p:nvSpPr>
          <p:spPr>
            <a:xfrm>
              <a:off x="10978639" y="1225664"/>
              <a:ext cx="4686387" cy="874274"/>
            </a:xfrm>
            <a:prstGeom prst="rect">
              <a:avLst/>
            </a:prstGeom>
            <a:solidFill>
              <a:srgbClr val="92D050"/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</a:t>
              </a:r>
              <a:r>
                <a:rPr kumimoji="0" lang="ca-E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Posidònia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Posidonia</a:t>
              </a:r>
              <a:r>
                <a:rPr kumimoji="0" lang="ca-E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ca-ES" sz="28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oceanica</a:t>
              </a:r>
              <a:endParaRPr kumimoji="0" lang="ca-E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10 Imagen" descr="OK.jpg">
              <a:extLst>
                <a:ext uri="{FF2B5EF4-FFF2-40B4-BE49-F238E27FC236}">
                  <a16:creationId xmlns:a16="http://schemas.microsoft.com/office/drawing/2014/main" id="{D27EE117-5AE1-46E2-B5F0-50A524D16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10053" y="1304725"/>
              <a:ext cx="491757" cy="461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15127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3937</TotalTime>
  <Words>533</Words>
  <Application>Microsoft Office PowerPoint</Application>
  <PresentationFormat>Presentación en pantalla (4:3)</PresentationFormat>
  <Paragraphs>113</Paragraphs>
  <Slides>24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33" baseType="lpstr">
      <vt:lpstr>Aptos</vt:lpstr>
      <vt:lpstr>Aptos Display</vt:lpstr>
      <vt:lpstr>Arial</vt:lpstr>
      <vt:lpstr>Arial Black</vt:lpstr>
      <vt:lpstr>Arial Unicode MS</vt:lpstr>
      <vt:lpstr>Calibri</vt:lpstr>
      <vt:lpstr>Rockwell</vt:lpstr>
      <vt:lpstr>Tema de Office</vt:lpstr>
      <vt:lpstr>Tema de l'Office</vt:lpstr>
      <vt:lpstr>Les espècies exòtiques invasores i la conservació de la biodiversitat</vt:lpstr>
      <vt:lpstr>DEFINICIONS</vt:lpstr>
      <vt:lpstr>Presentación de PowerPoint</vt:lpstr>
      <vt:lpstr>Presentación de PowerPoint</vt:lpstr>
      <vt:lpstr>COM ARRIBEN LES ESPÈCIES EXÒTIQUES DEL MAR?</vt:lpstr>
      <vt:lpstr>Presentación de PowerPoint</vt:lpstr>
      <vt:lpstr>ALGA CAULERPA Caulerpa racemosa</vt:lpstr>
      <vt:lpstr>Presentación de PowerPoint</vt:lpstr>
      <vt:lpstr>Presentación de PowerPoint</vt:lpstr>
      <vt:lpstr>     CANYA  Arundo donax</vt:lpstr>
      <vt:lpstr>Presentación de PowerPoint</vt:lpstr>
      <vt:lpstr>UNGLA DE GAT O BÀLSAM Carpobrotus sp.</vt:lpstr>
      <vt:lpstr>MOSQUIT TIGRE Aedes albopictus</vt:lpstr>
      <vt:lpstr>CARGOL POMA  Pomacea insularum </vt:lpstr>
      <vt:lpstr>AMFIBIS I RÈPTILS AUTÒCTONS</vt:lpstr>
      <vt:lpstr>TORTUGA DE TIMPÀ ROIG Trachemys scripta elegans</vt:lpstr>
      <vt:lpstr>PEIXOS I MAMIFERS AUTÒCTONS</vt:lpstr>
      <vt:lpstr>Presentación de PowerPoint</vt:lpstr>
      <vt:lpstr>VISÓ AMERICÀ Neovison vison</vt:lpstr>
      <vt:lpstr>Presentación de PowerPoint</vt:lpstr>
      <vt:lpstr>Endevina qui és l’intrús...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ESPÈCIES EXÒTIQUES INVASORES AQUÀTIQUES</dc:title>
  <dc:creator>Edu</dc:creator>
  <cp:lastModifiedBy>BIOSFERA AEA</cp:lastModifiedBy>
  <cp:revision>353</cp:revision>
  <dcterms:created xsi:type="dcterms:W3CDTF">2015-03-20T21:22:28Z</dcterms:created>
  <dcterms:modified xsi:type="dcterms:W3CDTF">2026-03-01T08:27:52Z</dcterms:modified>
</cp:coreProperties>
</file>