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  <p:sldMasterId id="2147483654" r:id="rId3"/>
  </p:sldMasterIdLst>
  <p:notesMasterIdLst>
    <p:notesMasterId r:id="rId21"/>
  </p:notesMasterIdLst>
  <p:sldIdLst>
    <p:sldId id="284" r:id="rId4"/>
    <p:sldId id="258" r:id="rId5"/>
    <p:sldId id="259" r:id="rId6"/>
    <p:sldId id="260" r:id="rId7"/>
    <p:sldId id="722" r:id="rId8"/>
    <p:sldId id="261" r:id="rId9"/>
    <p:sldId id="263" r:id="rId10"/>
    <p:sldId id="265" r:id="rId11"/>
    <p:sldId id="266" r:id="rId12"/>
    <p:sldId id="267" r:id="rId13"/>
    <p:sldId id="270" r:id="rId14"/>
    <p:sldId id="271" r:id="rId15"/>
    <p:sldId id="272" r:id="rId16"/>
    <p:sldId id="280" r:id="rId17"/>
    <p:sldId id="281" r:id="rId18"/>
    <p:sldId id="282" r:id="rId19"/>
    <p:sldId id="283" r:id="rId2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j3KQRf5wXSGlkQib5uRso7yma/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1</a:t>
            </a:fld>
            <a:endParaRPr lang="ca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0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4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3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4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4" name="Google Shape;33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ES" sz="1200" dirty="0">
                <a:latin typeface="Arial" panose="020B0604020202020204" pitchFamily="34" charset="0"/>
                <a:cs typeface="Arial" panose="020B0604020202020204" pitchFamily="34" charset="0"/>
              </a:rPr>
              <a:t>Muy importante conocer/evaluar los servicios ecosistémicos para valorarlos y contribuir a su conservación y restauración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ES" sz="1200" dirty="0">
                <a:latin typeface="Arial" panose="020B0604020202020204" pitchFamily="34" charset="0"/>
                <a:cs typeface="Arial" panose="020B0604020202020204" pitchFamily="34" charset="0"/>
              </a:rPr>
              <a:t>Mi investigación toca todos estos temas</a:t>
            </a: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DE4FE-3382-1F46-AF6F-65A4038CE748}" type="slidenum">
              <a:rPr kumimoji="0" lang="en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21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2dd18c7a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7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g32dd18c7a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32dd18c7aeb_0_0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9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75D4-AE5B-AB4C-A9D4-594E3534C13F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1915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4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4;p27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body" idx="2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3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4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4448" y="394730"/>
            <a:ext cx="7324248" cy="1830065"/>
          </a:xfrm>
        </p:spPr>
        <p:txBody>
          <a:bodyPr>
            <a:normAutofit/>
          </a:bodyPr>
          <a:lstStyle/>
          <a:p>
            <a:r>
              <a:rPr lang="ca-ES" dirty="0"/>
              <a:t>Els boscos de posidònia, el tresor submergit de la Mediterrània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632848" cy="170304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s-ES" sz="1900" cap="small" dirty="0" err="1">
                <a:solidFill>
                  <a:schemeClr val="tx1"/>
                </a:solidFill>
              </a:rPr>
              <a:t>Projecte</a:t>
            </a:r>
            <a:r>
              <a:rPr lang="es-ES" sz="1900" cap="small" dirty="0">
                <a:solidFill>
                  <a:schemeClr val="tx1"/>
                </a:solidFill>
              </a:rPr>
              <a:t> NATURABEGUR. </a:t>
            </a:r>
            <a:r>
              <a:rPr lang="es-ES" sz="1900" cap="small" dirty="0" err="1">
                <a:solidFill>
                  <a:schemeClr val="tx1"/>
                </a:solidFill>
              </a:rPr>
              <a:t>Millora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conservació</a:t>
            </a:r>
            <a:r>
              <a:rPr lang="es-ES" sz="1900" cap="small" dirty="0">
                <a:solidFill>
                  <a:schemeClr val="tx1"/>
                </a:solidFill>
              </a:rPr>
              <a:t> i la </a:t>
            </a:r>
            <a:r>
              <a:rPr lang="es-ES" sz="1900" cap="small" dirty="0" err="1">
                <a:solidFill>
                  <a:schemeClr val="tx1"/>
                </a:solidFill>
              </a:rPr>
              <a:t>biodiversitat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l’espai</a:t>
            </a:r>
            <a:r>
              <a:rPr lang="es-ES" sz="1900" cap="small" dirty="0">
                <a:solidFill>
                  <a:schemeClr val="tx1"/>
                </a:solidFill>
              </a:rPr>
              <a:t> natural </a:t>
            </a:r>
            <a:r>
              <a:rPr lang="es-ES" sz="1900" cap="small">
                <a:solidFill>
                  <a:schemeClr val="tx1"/>
                </a:solidFill>
              </a:rPr>
              <a:t>maritimoterrestre</a:t>
            </a:r>
            <a:r>
              <a:rPr lang="es-ES" sz="1900" cap="small" dirty="0">
                <a:solidFill>
                  <a:schemeClr val="tx1"/>
                </a:solidFill>
              </a:rPr>
              <a:t> de les </a:t>
            </a:r>
            <a:r>
              <a:rPr lang="es-ES" sz="1900" cap="small" dirty="0" err="1">
                <a:solidFill>
                  <a:schemeClr val="tx1"/>
                </a:solidFill>
              </a:rPr>
              <a:t>Muntanyes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Begur</a:t>
            </a:r>
            <a:r>
              <a:rPr lang="es-ES" sz="1900" cap="small" dirty="0">
                <a:solidFill>
                  <a:schemeClr val="tx1"/>
                </a:solidFill>
              </a:rPr>
              <a:t>.</a:t>
            </a:r>
            <a:endParaRPr lang="ca-ES" dirty="0"/>
          </a:p>
        </p:txBody>
      </p:sp>
      <p:pic>
        <p:nvPicPr>
          <p:cNvPr id="16" name="Google Shape;103;p1">
            <a:extLst>
              <a:ext uri="{FF2B5EF4-FFF2-40B4-BE49-F238E27FC236}">
                <a16:creationId xmlns:a16="http://schemas.microsoft.com/office/drawing/2014/main" id="{075B28A9-A383-54AF-C3CF-ED02C8C975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35136" y="1959800"/>
            <a:ext cx="1240920" cy="1109160"/>
          </a:xfrm>
          <a:prstGeom prst="rect">
            <a:avLst/>
          </a:prstGeom>
          <a:ln w="0">
            <a:noFill/>
          </a:ln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97C3B3E7-5411-E873-7967-6449EE65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5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55" name="Imagen 40">
            <a:extLst>
              <a:ext uri="{FF2B5EF4-FFF2-40B4-BE49-F238E27FC236}">
                <a16:creationId xmlns:a16="http://schemas.microsoft.com/office/drawing/2014/main" id="{099468BF-7604-A51B-7DC6-9A5CFA03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5" y="5051205"/>
            <a:ext cx="2159898" cy="54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 de texto 41">
            <a:extLst>
              <a:ext uri="{FF2B5EF4-FFF2-40B4-BE49-F238E27FC236}">
                <a16:creationId xmlns:a16="http://schemas.microsoft.com/office/drawing/2014/main" id="{22E716AE-E034-110B-FD49-09CAACE11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216" y="5218122"/>
            <a:ext cx="1772195" cy="5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ç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a c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rrec del </a:t>
            </a:r>
            <a:endParaRPr kumimoji="0" lang="ca-ES" altLang="es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Fons del Patrimoni Natural 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Imagen 36">
            <a:extLst>
              <a:ext uri="{FF2B5EF4-FFF2-40B4-BE49-F238E27FC236}">
                <a16:creationId xmlns:a16="http://schemas.microsoft.com/office/drawing/2014/main" id="{D5CB8178-1D02-1508-60E4-20BAD426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29" y="5968176"/>
            <a:ext cx="714016" cy="45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37">
            <a:extLst>
              <a:ext uri="{FF2B5EF4-FFF2-40B4-BE49-F238E27FC236}">
                <a16:creationId xmlns:a16="http://schemas.microsoft.com/office/drawing/2014/main" id="{558ABF46-623C-CB42-E43B-0618E335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88" y="5949329"/>
            <a:ext cx="1104493" cy="5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31">
            <a:extLst>
              <a:ext uri="{FF2B5EF4-FFF2-40B4-BE49-F238E27FC236}">
                <a16:creationId xmlns:a16="http://schemas.microsoft.com/office/drawing/2014/main" id="{AB36D333-B987-BF5B-1038-AD12D994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48" y="5933727"/>
            <a:ext cx="702860" cy="6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35">
            <a:extLst>
              <a:ext uri="{FF2B5EF4-FFF2-40B4-BE49-F238E27FC236}">
                <a16:creationId xmlns:a16="http://schemas.microsoft.com/office/drawing/2014/main" id="{9ABCC5BE-8CAD-0FAE-BA3B-F06AFD5B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64" y="5677795"/>
            <a:ext cx="698397" cy="103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32">
            <a:extLst>
              <a:ext uri="{FF2B5EF4-FFF2-40B4-BE49-F238E27FC236}">
                <a16:creationId xmlns:a16="http://schemas.microsoft.com/office/drawing/2014/main" id="{298D8860-FD04-5560-D0E8-EC7E83B4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74" y="5977525"/>
            <a:ext cx="1204901" cy="4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n 34">
            <a:extLst>
              <a:ext uri="{FF2B5EF4-FFF2-40B4-BE49-F238E27FC236}">
                <a16:creationId xmlns:a16="http://schemas.microsoft.com/office/drawing/2014/main" id="{56C34927-FCA4-1A93-8633-F74F8CDE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2" y="13397526"/>
            <a:ext cx="1858674" cy="5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 de texto 38">
            <a:extLst>
              <a:ext uri="{FF2B5EF4-FFF2-40B4-BE49-F238E27FC236}">
                <a16:creationId xmlns:a16="http://schemas.microsoft.com/office/drawing/2014/main" id="{BD0B12DC-9271-44C0-F48F-634645A80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873" y="4755771"/>
            <a:ext cx="1564845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 el suport de: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 de texto 39">
            <a:extLst>
              <a:ext uri="{FF2B5EF4-FFF2-40B4-BE49-F238E27FC236}">
                <a16:creationId xmlns:a16="http://schemas.microsoft.com/office/drawing/2014/main" id="{81AC0A60-34A7-5CB5-FC6E-55E6EBBB0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89" y="5922236"/>
            <a:ext cx="1127467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</a:t>
            </a: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labora: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33">
            <a:extLst>
              <a:ext uri="{FF2B5EF4-FFF2-40B4-BE49-F238E27FC236}">
                <a16:creationId xmlns:a16="http://schemas.microsoft.com/office/drawing/2014/main" id="{E6A64CF1-BA44-5FCB-316C-8551FA2D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64" y="13442964"/>
            <a:ext cx="2222372" cy="5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F5DA1714-714E-992D-E89E-323B68DE0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4437112"/>
            <a:ext cx="9330755" cy="64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23EACD1-7AA9-87B9-D75E-FE33FA9C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43" y="4626189"/>
            <a:ext cx="933075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endParaRPr kumimoji="0" lang="es-ES" altLang="es-E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es-ES" altLang="es-E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s-ES" altLang="es-ES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projecte</a:t>
            </a:r>
            <a:r>
              <a:rPr kumimoji="0" lang="es-ES" altLang="es-E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A6081A8D-C050-26D7-B7D2-773165D9F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93" y="5088044"/>
            <a:ext cx="933075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kumimoji="0" lang="es-ES" altLang="es-E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7A70843-03B7-48FB-7A21-C8D1E6CD6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02" y="5021546"/>
            <a:ext cx="1856263" cy="58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AEE373F-2203-EDFF-6120-AEDD8BCC77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69389"/>
            <a:ext cx="2218068" cy="57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411480" y="259920"/>
            <a:ext cx="832068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3611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DISTRIBUCIÓ: ON VIU LA POSIDÒNIA?</a:t>
            </a:r>
            <a:br>
              <a:rPr lang="en-US" sz="3600"/>
            </a:b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0"/>
          <p:cNvSpPr txBox="1">
            <a:spLocks noGrp="1"/>
          </p:cNvSpPr>
          <p:nvPr>
            <p:ph type="subTitle" idx="1"/>
          </p:nvPr>
        </p:nvSpPr>
        <p:spPr>
          <a:xfrm>
            <a:off x="280205" y="1251540"/>
            <a:ext cx="8583230" cy="435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Posidonia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oceanica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endèmica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Mediterrani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formant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praderies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denses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 de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superfície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fins a 40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metres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profunditat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segons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transparència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l’aigua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Prefereix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Fons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sorrencs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Amb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estabilitat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poca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competència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altres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espècies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Zones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corrents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suaus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aportin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nutrients sense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erosionar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substrat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Zones ben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il·luminades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4720" y="3758399"/>
            <a:ext cx="3367440" cy="20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84;p11">
            <a:extLst>
              <a:ext uri="{FF2B5EF4-FFF2-40B4-BE49-F238E27FC236}">
                <a16:creationId xmlns:a16="http://schemas.microsoft.com/office/drawing/2014/main" id="{65870D7C-838B-18AD-21CE-3C356FD298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204" y="4608821"/>
            <a:ext cx="2765799" cy="200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5;p11">
            <a:extLst>
              <a:ext uri="{FF2B5EF4-FFF2-40B4-BE49-F238E27FC236}">
                <a16:creationId xmlns:a16="http://schemas.microsoft.com/office/drawing/2014/main" id="{8A603D4E-681E-ABCC-93EE-1F359979688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7989" y="5873037"/>
            <a:ext cx="1063831" cy="725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/>
          <p:nvPr/>
        </p:nvSpPr>
        <p:spPr>
          <a:xfrm>
            <a:off x="-214200" y="25560"/>
            <a:ext cx="9500760" cy="74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CICLE VITAL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"/>
          <p:cNvSpPr/>
          <p:nvPr/>
        </p:nvSpPr>
        <p:spPr>
          <a:xfrm>
            <a:off x="337320" y="813600"/>
            <a:ext cx="4212360" cy="2903040"/>
          </a:xfrm>
          <a:prstGeom prst="rect">
            <a:avLst/>
          </a:prstGeom>
          <a:solidFill>
            <a:srgbClr val="DAEEF3"/>
          </a:solidFill>
          <a:ln w="2555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4644000" y="3833280"/>
            <a:ext cx="4212360" cy="2835720"/>
          </a:xfrm>
          <a:prstGeom prst="rect">
            <a:avLst/>
          </a:prstGeom>
          <a:solidFill>
            <a:srgbClr val="DAEEF3"/>
          </a:solidFill>
          <a:ln w="2555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"/>
          <p:cNvSpPr/>
          <p:nvPr/>
        </p:nvSpPr>
        <p:spPr>
          <a:xfrm>
            <a:off x="323640" y="3818520"/>
            <a:ext cx="4212360" cy="2850480"/>
          </a:xfrm>
          <a:prstGeom prst="rect">
            <a:avLst/>
          </a:prstGeom>
          <a:solidFill>
            <a:srgbClr val="DAEEF3"/>
          </a:solidFill>
          <a:ln w="2555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"/>
          <p:cNvSpPr/>
          <p:nvPr/>
        </p:nvSpPr>
        <p:spPr>
          <a:xfrm>
            <a:off x="4644000" y="804960"/>
            <a:ext cx="4212360" cy="2911680"/>
          </a:xfrm>
          <a:prstGeom prst="rect">
            <a:avLst/>
          </a:prstGeom>
          <a:solidFill>
            <a:srgbClr val="DAEEF3"/>
          </a:solidFill>
          <a:ln w="2555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"/>
          <p:cNvSpPr/>
          <p:nvPr/>
        </p:nvSpPr>
        <p:spPr>
          <a:xfrm>
            <a:off x="287280" y="908640"/>
            <a:ext cx="4284360" cy="10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TARDOR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PERDEN LES FULLES VELLES, QUE ARRIBEN A LES PLATGES GRÀCIES A L’ONATGE,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PLANTES COMENCEN A FLORIR.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640" y="1772640"/>
            <a:ext cx="266400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6000" y="1917000"/>
            <a:ext cx="1061640" cy="173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3"/>
          <p:cNvSpPr/>
          <p:nvPr/>
        </p:nvSpPr>
        <p:spPr>
          <a:xfrm>
            <a:off x="4644000" y="813600"/>
            <a:ext cx="4212360" cy="10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HIVERN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FULLES NOVES CREIXEN LENTAMENT.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PLANTES CONTINUEN FLORINT.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080" y="1600560"/>
            <a:ext cx="2761920" cy="190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/>
          <p:nvPr/>
        </p:nvSpPr>
        <p:spPr>
          <a:xfrm>
            <a:off x="287280" y="3833280"/>
            <a:ext cx="4356360" cy="10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PRIMAVERA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PRADERES SÓN ALTES I FRONDES.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ELS FRUITS JA SÓN MADURS I GERMINEN.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600" y="4872240"/>
            <a:ext cx="2299680" cy="172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96800" y="4841640"/>
            <a:ext cx="1230840" cy="175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4644000" y="3933000"/>
            <a:ext cx="4104000" cy="10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ESTIU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SEVES FULLES SÓN RECOBERTES PER MOLTS ANIMALETS, QUE ELS DONA UN  ASPECTE BLANQUINÓS.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32000" y="4841640"/>
            <a:ext cx="900720" cy="177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92480" y="1556640"/>
            <a:ext cx="1055880" cy="206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74200" y="4809600"/>
            <a:ext cx="2746080" cy="1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28040" y="4602600"/>
            <a:ext cx="901440" cy="6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title"/>
          </p:nvPr>
        </p:nvSpPr>
        <p:spPr>
          <a:xfrm>
            <a:off x="685800" y="20196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IMPORTÀNCIA DE LA POSIDÒNIA</a:t>
            </a:r>
            <a:br>
              <a:rPr lang="en-US" sz="3600"/>
            </a:b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4"/>
          <p:cNvSpPr txBox="1">
            <a:spLocks noGrp="1"/>
          </p:cNvSpPr>
          <p:nvPr>
            <p:ph type="subTitle" idx="1"/>
          </p:nvPr>
        </p:nvSpPr>
        <p:spPr>
          <a:xfrm>
            <a:off x="685800" y="978840"/>
            <a:ext cx="7772040" cy="531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9992" lnSpcReduction="20000"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85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Beneficis</a:t>
            </a:r>
            <a:r>
              <a:rPr lang="en-US" sz="28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ecològics</a:t>
            </a:r>
            <a:r>
              <a:rPr lang="en-US" sz="28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8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Producció</a:t>
            </a:r>
            <a:r>
              <a:rPr lang="en-US" sz="285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d’oxigen</a:t>
            </a:r>
            <a:r>
              <a:rPr lang="en-US" sz="285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Una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hectàrea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pradería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genera tant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oxigen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 un bosc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terrestre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5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Biodiversitat</a:t>
            </a:r>
            <a:r>
              <a:rPr lang="en-US" sz="285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Proporciona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hàbitat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refugi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1.400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espècies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incloent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-hi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peixos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crustacis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mol·luscs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5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Protecció</a:t>
            </a:r>
            <a:r>
              <a:rPr lang="en-US" sz="285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costanera</a:t>
            </a:r>
            <a:r>
              <a:rPr lang="en-US" sz="285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Redueix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l’erosió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les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platges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actuant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 a barrera natural contra les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onades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5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Segrest de </a:t>
            </a:r>
            <a:r>
              <a:rPr lang="en-US" sz="285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carboni</a:t>
            </a:r>
            <a:r>
              <a:rPr lang="en-US" sz="285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Les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praderies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posidònia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emmagatzemen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grans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quantitats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CO₂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sediments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marins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5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85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Beneficis</a:t>
            </a:r>
            <a:r>
              <a:rPr lang="en-US" sz="28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a la </a:t>
            </a:r>
            <a:r>
              <a:rPr lang="en-US" sz="285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societat</a:t>
            </a:r>
            <a:r>
              <a:rPr lang="en-US" sz="28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8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Atrau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turisme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sostenible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gràcies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qualitat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l’aigua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biodiversitat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5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Protegeix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les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activitats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pesqueres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proporcionant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zones de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cria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a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moltes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espècies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comercials</a:t>
            </a:r>
            <a:r>
              <a:rPr lang="en-US" sz="285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5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/>
          <p:nvPr/>
        </p:nvSpPr>
        <p:spPr>
          <a:xfrm>
            <a:off x="-354564" y="941220"/>
            <a:ext cx="4833257" cy="64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3038" lvl="1" algn="just">
              <a:lnSpc>
                <a:spcPct val="115000"/>
              </a:lnSpc>
              <a:spcBef>
                <a:spcPts val="1199"/>
              </a:spcBef>
              <a:buSzPct val="100000"/>
            </a:pPr>
            <a:r>
              <a:rPr lang="es-ES" b="1" dirty="0" err="1"/>
              <a:t>Producció</a:t>
            </a:r>
            <a:r>
              <a:rPr lang="es-ES" b="1" dirty="0"/>
              <a:t> </a:t>
            </a:r>
            <a:r>
              <a:rPr lang="es-ES" b="1" dirty="0" err="1"/>
              <a:t>d’oxigen</a:t>
            </a:r>
            <a:r>
              <a:rPr lang="es-ES" b="1" dirty="0"/>
              <a:t>:</a:t>
            </a:r>
            <a:r>
              <a:rPr lang="es-ES" dirty="0"/>
              <a:t> Una </a:t>
            </a:r>
            <a:r>
              <a:rPr lang="es-ES" dirty="0" err="1"/>
              <a:t>hectàrea</a:t>
            </a:r>
            <a:r>
              <a:rPr lang="es-ES" dirty="0"/>
              <a:t> de pradería genera </a:t>
            </a:r>
            <a:r>
              <a:rPr lang="es-ES" dirty="0" err="1"/>
              <a:t>tant</a:t>
            </a:r>
            <a:r>
              <a:rPr lang="es-ES" dirty="0"/>
              <a:t> </a:t>
            </a:r>
            <a:r>
              <a:rPr lang="es-ES" dirty="0" err="1"/>
              <a:t>oxigen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un </a:t>
            </a:r>
            <a:r>
              <a:rPr lang="es-ES" dirty="0" err="1"/>
              <a:t>bosc</a:t>
            </a:r>
            <a:r>
              <a:rPr lang="es-ES" dirty="0"/>
              <a:t> terrestre</a:t>
            </a:r>
            <a:r>
              <a:rPr lang="es-ES" sz="1800" dirty="0"/>
              <a:t>.</a:t>
            </a:r>
          </a:p>
        </p:txBody>
      </p:sp>
      <p:pic>
        <p:nvPicPr>
          <p:cNvPr id="229" name="Google Shape;22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320" y="1648620"/>
            <a:ext cx="2133720" cy="232524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/>
          <p:nvPr/>
        </p:nvSpPr>
        <p:spPr>
          <a:xfrm>
            <a:off x="323640" y="1753200"/>
            <a:ext cx="1551600" cy="49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LLUM SOLAR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5"/>
          <p:cNvSpPr/>
          <p:nvPr/>
        </p:nvSpPr>
        <p:spPr>
          <a:xfrm>
            <a:off x="2610720" y="1628640"/>
            <a:ext cx="961920" cy="49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OXÍGEN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5"/>
          <p:cNvSpPr/>
          <p:nvPr/>
        </p:nvSpPr>
        <p:spPr>
          <a:xfrm>
            <a:off x="2198372" y="3580560"/>
            <a:ext cx="1279800" cy="31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DIÒXID DE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CARBONI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>
            <a:off x="469585" y="3179340"/>
            <a:ext cx="961920" cy="49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AIGUA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>
            <a:off x="4354385" y="900307"/>
            <a:ext cx="4270027" cy="89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3038" lvl="1" algn="just">
              <a:lnSpc>
                <a:spcPct val="115000"/>
              </a:lnSpc>
              <a:spcBef>
                <a:spcPts val="500"/>
              </a:spcBef>
              <a:buSzPct val="100000"/>
            </a:pPr>
            <a:r>
              <a:rPr lang="en-US" b="1" dirty="0" err="1"/>
              <a:t>Protecció</a:t>
            </a:r>
            <a:r>
              <a:rPr lang="en-US" b="1" dirty="0"/>
              <a:t> </a:t>
            </a:r>
            <a:r>
              <a:rPr lang="en-US" b="1" dirty="0" err="1"/>
              <a:t>costanera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Redueix</a:t>
            </a:r>
            <a:r>
              <a:rPr lang="en-US" dirty="0"/>
              <a:t> </a:t>
            </a:r>
            <a:r>
              <a:rPr lang="en-US" dirty="0" err="1"/>
              <a:t>l’erosió</a:t>
            </a:r>
            <a:r>
              <a:rPr lang="en-US" dirty="0"/>
              <a:t> de les </a:t>
            </a:r>
            <a:r>
              <a:rPr lang="en-US" dirty="0" err="1"/>
              <a:t>platges</a:t>
            </a:r>
            <a:r>
              <a:rPr lang="en-US" dirty="0"/>
              <a:t> </a:t>
            </a:r>
            <a:r>
              <a:rPr lang="en-US" dirty="0" err="1"/>
              <a:t>actuant</a:t>
            </a:r>
            <a:r>
              <a:rPr lang="en-US" dirty="0"/>
              <a:t> com a barrera natural contra les </a:t>
            </a:r>
            <a:r>
              <a:rPr lang="en-US" dirty="0" err="1"/>
              <a:t>onades</a:t>
            </a:r>
            <a:r>
              <a:rPr lang="en-US" dirty="0"/>
              <a:t>.</a:t>
            </a:r>
          </a:p>
        </p:txBody>
      </p:sp>
      <p:pic>
        <p:nvPicPr>
          <p:cNvPr id="235" name="Google Shape;23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3829" y="1519722"/>
            <a:ext cx="1746073" cy="132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0586" y="2827782"/>
            <a:ext cx="2172833" cy="11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5"/>
          <p:cNvSpPr txBox="1">
            <a:spLocks noGrp="1"/>
          </p:cNvSpPr>
          <p:nvPr>
            <p:ph type="title"/>
          </p:nvPr>
        </p:nvSpPr>
        <p:spPr>
          <a:xfrm>
            <a:off x="685800" y="15876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IMPORTÀNCIA DE LA POSIDÒNIA</a:t>
            </a:r>
            <a:br>
              <a:rPr lang="en-US" sz="3600" dirty="0"/>
            </a:br>
            <a:endParaRPr sz="36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BC86A27-8000-E942-0125-29ABFA99E64B}"/>
              </a:ext>
            </a:extLst>
          </p:cNvPr>
          <p:cNvSpPr txBox="1"/>
          <p:nvPr/>
        </p:nvSpPr>
        <p:spPr>
          <a:xfrm>
            <a:off x="167739" y="4007592"/>
            <a:ext cx="451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Biodiversitat</a:t>
            </a:r>
            <a:r>
              <a:rPr lang="pt-BR" b="1" dirty="0"/>
              <a:t>:</a:t>
            </a:r>
            <a:r>
              <a:rPr lang="pt-BR" dirty="0"/>
              <a:t> Proporciona </a:t>
            </a:r>
            <a:r>
              <a:rPr lang="pt-BR" dirty="0" err="1"/>
              <a:t>hàbitat</a:t>
            </a:r>
            <a:r>
              <a:rPr lang="pt-BR" dirty="0"/>
              <a:t> i refugi a </a:t>
            </a:r>
            <a:r>
              <a:rPr lang="pt-BR" dirty="0" err="1"/>
              <a:t>més</a:t>
            </a:r>
            <a:r>
              <a:rPr lang="pt-BR" dirty="0"/>
              <a:t> de 1.400 </a:t>
            </a:r>
            <a:r>
              <a:rPr lang="pt-BR" dirty="0" err="1"/>
              <a:t>espècies</a:t>
            </a:r>
            <a:r>
              <a:rPr lang="pt-BR" dirty="0"/>
              <a:t>, </a:t>
            </a:r>
            <a:r>
              <a:rPr lang="pt-BR" dirty="0" err="1"/>
              <a:t>incloent-hi</a:t>
            </a:r>
            <a:r>
              <a:rPr lang="pt-BR" dirty="0"/>
              <a:t> </a:t>
            </a:r>
            <a:r>
              <a:rPr lang="pt-BR" dirty="0" err="1"/>
              <a:t>peixos</a:t>
            </a:r>
            <a:r>
              <a:rPr lang="pt-BR" dirty="0"/>
              <a:t>, </a:t>
            </a:r>
            <a:r>
              <a:rPr lang="pt-BR" dirty="0" err="1"/>
              <a:t>crustacis</a:t>
            </a:r>
            <a:r>
              <a:rPr lang="pt-BR" dirty="0"/>
              <a:t> i </a:t>
            </a:r>
            <a:r>
              <a:rPr lang="pt-BR" dirty="0" err="1"/>
              <a:t>mol·luscs</a:t>
            </a:r>
            <a:r>
              <a:rPr lang="pt-BR" dirty="0"/>
              <a:t>.</a:t>
            </a:r>
          </a:p>
          <a:p>
            <a:endParaRPr lang="es-ES" dirty="0"/>
          </a:p>
        </p:txBody>
      </p:sp>
      <p:pic>
        <p:nvPicPr>
          <p:cNvPr id="3" name="Google Shape;245;p16">
            <a:extLst>
              <a:ext uri="{FF2B5EF4-FFF2-40B4-BE49-F238E27FC236}">
                <a16:creationId xmlns:a16="http://schemas.microsoft.com/office/drawing/2014/main" id="{4E791DBC-7E7A-E4AC-F2CF-6C3A3E9615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70" t="3757" b="3757"/>
          <a:stretch/>
        </p:blipFill>
        <p:spPr>
          <a:xfrm>
            <a:off x="541893" y="4800972"/>
            <a:ext cx="3312958" cy="18559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7A8D3D6-4FE4-B29C-4CCE-379297D0BB23}"/>
              </a:ext>
            </a:extLst>
          </p:cNvPr>
          <p:cNvSpPr txBox="1"/>
          <p:nvPr/>
        </p:nvSpPr>
        <p:spPr>
          <a:xfrm>
            <a:off x="4788641" y="4030218"/>
            <a:ext cx="4187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Segrest</a:t>
            </a:r>
            <a:r>
              <a:rPr lang="fr-FR" b="1" dirty="0"/>
              <a:t> de </a:t>
            </a:r>
            <a:r>
              <a:rPr lang="fr-FR" b="1" dirty="0" err="1"/>
              <a:t>carboni</a:t>
            </a:r>
            <a:r>
              <a:rPr lang="fr-FR" b="1" dirty="0"/>
              <a:t>:</a:t>
            </a:r>
            <a:r>
              <a:rPr lang="fr-FR" dirty="0"/>
              <a:t> Les </a:t>
            </a:r>
            <a:r>
              <a:rPr lang="fr-FR" dirty="0" err="1"/>
              <a:t>praderies</a:t>
            </a:r>
            <a:r>
              <a:rPr lang="fr-FR" dirty="0"/>
              <a:t> de </a:t>
            </a:r>
            <a:r>
              <a:rPr lang="fr-FR" dirty="0" err="1"/>
              <a:t>posidònia</a:t>
            </a:r>
            <a:r>
              <a:rPr lang="fr-FR" dirty="0"/>
              <a:t> </a:t>
            </a:r>
            <a:r>
              <a:rPr lang="fr-FR" dirty="0" err="1"/>
              <a:t>emmagatzemen</a:t>
            </a:r>
            <a:r>
              <a:rPr lang="fr-FR" dirty="0"/>
              <a:t> </a:t>
            </a:r>
            <a:r>
              <a:rPr lang="fr-FR" dirty="0" err="1"/>
              <a:t>grans</a:t>
            </a:r>
            <a:r>
              <a:rPr lang="fr-FR" dirty="0"/>
              <a:t> </a:t>
            </a:r>
            <a:r>
              <a:rPr lang="fr-FR" dirty="0" err="1"/>
              <a:t>quantitats</a:t>
            </a:r>
            <a:r>
              <a:rPr lang="fr-FR" dirty="0"/>
              <a:t> de CO₂ </a:t>
            </a:r>
            <a:r>
              <a:rPr lang="fr-FR" dirty="0" err="1"/>
              <a:t>als</a:t>
            </a:r>
            <a:r>
              <a:rPr lang="fr-FR" dirty="0"/>
              <a:t> </a:t>
            </a:r>
            <a:r>
              <a:rPr lang="fr-FR" dirty="0" err="1"/>
              <a:t>sediments</a:t>
            </a:r>
            <a:r>
              <a:rPr lang="fr-FR" dirty="0"/>
              <a:t> marins.</a:t>
            </a:r>
          </a:p>
          <a:p>
            <a:endParaRPr lang="es-ES" dirty="0"/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63F8CA58-A60F-BFA7-2408-5FB168BC93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3" t="33448" r="61560" b="31158"/>
          <a:stretch>
            <a:fillRect/>
          </a:stretch>
        </p:blipFill>
        <p:spPr>
          <a:xfrm>
            <a:off x="6531429" y="4606140"/>
            <a:ext cx="2048473" cy="205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685800" y="17172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AMENACES A LA POSIDÒNIA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338760" y="1817280"/>
            <a:ext cx="8177040" cy="46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Activitats humanes: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Fondeig descontrolat: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Les àncores trenquen rizomes i destrueixen les praderies.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Obres costaneres: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Ports i espigons modifiquen els corrents i danyen l’hàbitat.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Regeneració de platges: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Els sediments cobreixen les praderies i impedeixen la fotosíntesi.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Espècies invasores: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Aquestes es propaguen ràpidament, bloquejant la llum solar necessària per a la fotosíntesi i ocupant el substrat.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Contaminació: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L’eutrofització causada per l’excés de nutrients dificulta la fotosíntesi i afavoreix les algues invasores.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Canvi climàtic: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L’augment de la temperatura de l’aigua i la pujada del nivell del mar posen en risc la supervivència de la posidònia.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/>
          <p:nvPr/>
        </p:nvSpPr>
        <p:spPr>
          <a:xfrm>
            <a:off x="255960" y="72720"/>
            <a:ext cx="9036360" cy="74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EXEMPLES D’AMENACES HUMANES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760" y="1666800"/>
            <a:ext cx="2857320" cy="188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6520" y="2596680"/>
            <a:ext cx="1904760" cy="143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4"/>
          <p:cNvSpPr/>
          <p:nvPr/>
        </p:nvSpPr>
        <p:spPr>
          <a:xfrm>
            <a:off x="182880" y="1159200"/>
            <a:ext cx="4608360" cy="36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Àncores dels vaixells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107640" y="4171320"/>
            <a:ext cx="4608000" cy="64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Arts de pesca que erosionen el sòl submarí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960" y="5013000"/>
            <a:ext cx="4171680" cy="148644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4"/>
          <p:cNvSpPr/>
          <p:nvPr/>
        </p:nvSpPr>
        <p:spPr>
          <a:xfrm>
            <a:off x="4714560" y="1107360"/>
            <a:ext cx="4307760" cy="36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Regeneració artificial de les platges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4560" y="2042280"/>
            <a:ext cx="4034880" cy="176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/>
          <p:nvPr/>
        </p:nvSpPr>
        <p:spPr>
          <a:xfrm>
            <a:off x="4788000" y="4171320"/>
            <a:ext cx="4248360" cy="36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Espècies invasores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20000" y="4664160"/>
            <a:ext cx="3296520" cy="205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"/>
          <p:cNvSpPr txBox="1">
            <a:spLocks noGrp="1"/>
          </p:cNvSpPr>
          <p:nvPr>
            <p:ph type="title" idx="4294967295"/>
          </p:nvPr>
        </p:nvSpPr>
        <p:spPr>
          <a:xfrm>
            <a:off x="685800" y="23112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 PODEM PROTEGIR LA POSIDÒNIA?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5"/>
          <p:cNvSpPr txBox="1">
            <a:spLocks noGrp="1"/>
          </p:cNvSpPr>
          <p:nvPr>
            <p:ph type="subTitle" idx="4294967295"/>
          </p:nvPr>
        </p:nvSpPr>
        <p:spPr>
          <a:xfrm>
            <a:off x="685800" y="1768279"/>
            <a:ext cx="4980960" cy="481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marR="0" lvl="0" indent="-32370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AutoNum type="arabicPeriod"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Regulacions: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2370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Establir i fer complir normatives com la Directiva Hàbitats i la Llei 8/2020.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2370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Promoure el fondeig en camps de boies ecològiques per evitar danys a les praderies.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702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AutoNum type="arabicPeriod"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Educació ambiental: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Sensibilitzar els usuaris del mar sobre la importància de la posidònia i les bones pràctiques de navegació.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460" marR="0" lvl="0" indent="-342962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Restauració d’hàbitats: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Replantació de rizomes en zones degradades per recuperar les praderies.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460" marR="0" lvl="0" indent="-342962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Col·laboració entre sectors: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Implicar empresaris, turistes i administracions en la protecció de la posidònia.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25"/>
          <p:cNvPicPr preferRelativeResize="0"/>
          <p:nvPr/>
        </p:nvPicPr>
        <p:blipFill rotWithShape="1">
          <a:blip r:embed="rId3">
            <a:alphaModFix/>
          </a:blip>
          <a:srcRect b="8805"/>
          <a:stretch/>
        </p:blipFill>
        <p:spPr>
          <a:xfrm>
            <a:off x="6029640" y="1700640"/>
            <a:ext cx="2537640" cy="15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9640" y="3301200"/>
            <a:ext cx="2537640" cy="14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9640" y="4787280"/>
            <a:ext cx="2537640" cy="1692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r="12262"/>
          <a:stretch/>
        </p:blipFill>
        <p:spPr>
          <a:xfrm>
            <a:off x="0" y="-1764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6"/>
          <p:cNvSpPr/>
          <p:nvPr/>
        </p:nvSpPr>
        <p:spPr>
          <a:xfrm>
            <a:off x="-178560" y="519840"/>
            <a:ext cx="9501120" cy="181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GRÀCIES PER LA VOSTRA ATENCIÓ!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6"/>
          <p:cNvSpPr/>
          <p:nvPr/>
        </p:nvSpPr>
        <p:spPr>
          <a:xfrm>
            <a:off x="63360" y="-896760"/>
            <a:ext cx="2466720" cy="184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6"/>
          <p:cNvSpPr/>
          <p:nvPr/>
        </p:nvSpPr>
        <p:spPr>
          <a:xfrm>
            <a:off x="216000" y="-744480"/>
            <a:ext cx="2484000" cy="272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/>
          <p:nvPr/>
        </p:nvSpPr>
        <p:spPr>
          <a:xfrm>
            <a:off x="139680" y="914400"/>
            <a:ext cx="91436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685800" y="23112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INTRODUCCIÓ: QUÈ SÓN LES FANERÒGAMES MARINES?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subTitle" idx="1"/>
          </p:nvPr>
        </p:nvSpPr>
        <p:spPr>
          <a:xfrm>
            <a:off x="1319760" y="2146320"/>
            <a:ext cx="6504120" cy="48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fanerògames marines són plantes adaptades a viure sota l’aigua.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Aquestes plantes, a diferència de les algues, tenen: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Arrels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Tiges (rizomes)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Fulles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Flors, fruits i llavors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24032" t="15012" r="24574" b="13955"/>
          <a:stretch/>
        </p:blipFill>
        <p:spPr>
          <a:xfrm>
            <a:off x="4804200" y="3756240"/>
            <a:ext cx="2714040" cy="291204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1357200" y="3034440"/>
            <a:ext cx="6161040" cy="371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1328040" y="3078000"/>
            <a:ext cx="6289920" cy="371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284120" y="2219040"/>
            <a:ext cx="6478920" cy="61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685800" y="72396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ADAPTACIONS DE LES FANERÒGAMES AL MEDI MARÍ</a:t>
            </a:r>
            <a:br>
              <a:rPr lang="en-US" sz="3600"/>
            </a:b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subTitle" idx="1"/>
          </p:nvPr>
        </p:nvSpPr>
        <p:spPr>
          <a:xfrm>
            <a:off x="685800" y="1676520"/>
            <a:ext cx="7772040" cy="518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 especialitzada: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976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-US" sz="1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Rizomes i arrels </a:t>
            </a:r>
            <a:endParaRPr sz="1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976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-US" sz="1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Fulles llargues i flexibles </a:t>
            </a:r>
            <a:endParaRPr sz="1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Fotosíntesi subaquàtica: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Adaptació per fer fotosíntesi en condicions de baixa llum, en aigües clares i poc profundes.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Reproducció marina: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Flors subaquàtiques i fruits flotants que es dispersen gràcies a les corrents.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Tolerància a la salinitat: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Regulació interna per suportar la sal del medi hipersalí.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Formació de praderies: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Ecosistemes densos que estabilitzen sediments, protegeixen la costa i proporcionen hàbitats.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Resistència als corrents: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Rizomes forts i fulles flexibles per resistir l’impacte del moviment marí.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685800" y="3326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EXEMPLES DE FANERÒGAMES MARINES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subTitle" idx="1"/>
          </p:nvPr>
        </p:nvSpPr>
        <p:spPr>
          <a:xfrm>
            <a:off x="685800" y="2049120"/>
            <a:ext cx="8161200" cy="421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rabicPeriod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Posidònia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Posidonia oceanica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): Endèmica del Mediterrani, forma praderies extenses.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rabicPeriod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Gram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Cymodocea nodosa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): Tolerant a variacions ambientals, viu en fons sorrencs.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rabicPeriod"/>
            </a:pP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Zostera marina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</a:t>
            </a: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Zostera noltei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Menys freqüents, habituals en zones costaneres protegides.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 t="4302"/>
          <a:stretch/>
        </p:blipFill>
        <p:spPr>
          <a:xfrm>
            <a:off x="2049480" y="4259160"/>
            <a:ext cx="5044680" cy="239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6EF4BB-6CA8-5557-D1AE-954D084FD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2"/>
          <a:stretch/>
        </p:blipFill>
        <p:spPr>
          <a:xfrm>
            <a:off x="1253313" y="1258274"/>
            <a:ext cx="6490151" cy="2518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2E1DA-B0A2-0A48-5B1F-675038D7DCF5}"/>
              </a:ext>
            </a:extLst>
          </p:cNvPr>
          <p:cNvSpPr txBox="1"/>
          <p:nvPr/>
        </p:nvSpPr>
        <p:spPr>
          <a:xfrm>
            <a:off x="1" y="72330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 de los ecosistemas costeros con macrófitos </a:t>
            </a:r>
            <a:r>
              <a:rPr kumimoji="0" lang="en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regresión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C3646-0054-718D-2C2F-FBB47ED6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2"/>
          <a:stretch/>
        </p:blipFill>
        <p:spPr>
          <a:xfrm>
            <a:off x="1253312" y="3979739"/>
            <a:ext cx="6490151" cy="26111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B3596-9A60-ED94-3612-6CB753BC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B75D4-AE5B-AB4C-A9D4-594E3534C13F}" type="slidenum">
              <a:rPr kumimoji="0" lang="en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8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685800" y="2890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POSIDÒNIA: EL PULMÓ DEL MEDITERRANI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>
            <a:spLocks noGrp="1"/>
          </p:cNvSpPr>
          <p:nvPr>
            <p:ph type="subTitle" idx="1"/>
          </p:nvPr>
        </p:nvSpPr>
        <p:spPr>
          <a:xfrm>
            <a:off x="158620" y="1758600"/>
            <a:ext cx="8845421" cy="218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3740"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Posidònia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(Posidonia </a:t>
            </a:r>
            <a:r>
              <a:rPr lang="en-US" sz="1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oceanica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fanerògama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endémica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Mediterrani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forma "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boscos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submarins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"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coneguts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praderies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Aquestes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praderies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són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essencials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l'ecosistema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marí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a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salut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litoral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072680" y="3749400"/>
            <a:ext cx="3527640" cy="107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0114" y="3228120"/>
            <a:ext cx="2591640" cy="19436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2;p6">
            <a:extLst>
              <a:ext uri="{FF2B5EF4-FFF2-40B4-BE49-F238E27FC236}">
                <a16:creationId xmlns:a16="http://schemas.microsoft.com/office/drawing/2014/main" id="{23017333-93AB-82A3-32BF-D637FCB71D09}"/>
              </a:ext>
            </a:extLst>
          </p:cNvPr>
          <p:cNvSpPr txBox="1">
            <a:spLocks/>
          </p:cNvSpPr>
          <p:nvPr/>
        </p:nvSpPr>
        <p:spPr>
          <a:xfrm>
            <a:off x="139959" y="2705040"/>
            <a:ext cx="7772100" cy="4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dirty="0" err="1">
                <a:solidFill>
                  <a:srgbClr val="000000"/>
                </a:solidFill>
              </a:rPr>
              <a:t>Té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unes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característiques</a:t>
            </a:r>
            <a:r>
              <a:rPr lang="en-US" sz="1700" dirty="0">
                <a:solidFill>
                  <a:srgbClr val="000000"/>
                </a:solidFill>
              </a:rPr>
              <a:t> que la fan </a:t>
            </a:r>
            <a:r>
              <a:rPr lang="en-US" sz="1700" dirty="0" err="1">
                <a:solidFill>
                  <a:srgbClr val="000000"/>
                </a:solidFill>
              </a:rPr>
              <a:t>essencial</a:t>
            </a:r>
            <a:r>
              <a:rPr lang="en-US" sz="1700" dirty="0">
                <a:solidFill>
                  <a:srgbClr val="000000"/>
                </a:solidFill>
              </a:rPr>
              <a:t> per </a:t>
            </a:r>
            <a:r>
              <a:rPr lang="en-US" sz="1700" dirty="0" err="1">
                <a:solidFill>
                  <a:srgbClr val="000000"/>
                </a:solidFill>
              </a:rPr>
              <a:t>als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ecosistemes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marins</a:t>
            </a:r>
            <a:r>
              <a:rPr lang="en-US" sz="1700" dirty="0">
                <a:solidFill>
                  <a:srgbClr val="000000"/>
                </a:solidFill>
              </a:rPr>
              <a:t>:</a:t>
            </a:r>
          </a:p>
          <a:p>
            <a:pPr indent="-336240" algn="just">
              <a:lnSpc>
                <a:spcPct val="115000"/>
              </a:lnSpc>
              <a:spcBef>
                <a:spcPts val="1199"/>
              </a:spcBef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dirty="0" err="1">
                <a:solidFill>
                  <a:srgbClr val="000000"/>
                </a:solidFill>
              </a:rPr>
              <a:t>Estructura</a:t>
            </a:r>
            <a:r>
              <a:rPr lang="en-US" sz="1700" b="1" dirty="0">
                <a:solidFill>
                  <a:srgbClr val="000000"/>
                </a:solidFill>
              </a:rPr>
              <a:t> </a:t>
            </a:r>
            <a:r>
              <a:rPr lang="en-US" sz="1700" b="1" dirty="0" err="1">
                <a:solidFill>
                  <a:srgbClr val="000000"/>
                </a:solidFill>
              </a:rPr>
              <a:t>adaptada</a:t>
            </a:r>
            <a:r>
              <a:rPr lang="en-US" sz="1700" b="1" dirty="0">
                <a:solidFill>
                  <a:srgbClr val="000000"/>
                </a:solidFill>
              </a:rPr>
              <a:t> al </a:t>
            </a:r>
            <a:r>
              <a:rPr lang="en-US" sz="1700" b="1" dirty="0" err="1">
                <a:solidFill>
                  <a:srgbClr val="000000"/>
                </a:solidFill>
              </a:rPr>
              <a:t>medi</a:t>
            </a:r>
            <a:r>
              <a:rPr lang="en-US" sz="1700" b="1" dirty="0">
                <a:solidFill>
                  <a:srgbClr val="000000"/>
                </a:solidFill>
              </a:rPr>
              <a:t> </a:t>
            </a:r>
            <a:r>
              <a:rPr lang="en-US" sz="1700" b="1" dirty="0" err="1">
                <a:solidFill>
                  <a:srgbClr val="000000"/>
                </a:solidFill>
              </a:rPr>
              <a:t>marí</a:t>
            </a:r>
            <a:endParaRPr lang="en-US" sz="1700" dirty="0">
              <a:solidFill>
                <a:srgbClr val="000000"/>
              </a:solidFill>
            </a:endParaRPr>
          </a:p>
          <a:p>
            <a:pPr indent="-33624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dirty="0" err="1">
                <a:solidFill>
                  <a:srgbClr val="000000"/>
                </a:solidFill>
              </a:rPr>
              <a:t>Distribució</a:t>
            </a:r>
            <a:r>
              <a:rPr lang="en-US" sz="1700" b="1" dirty="0">
                <a:solidFill>
                  <a:srgbClr val="000000"/>
                </a:solidFill>
              </a:rPr>
              <a:t> </a:t>
            </a:r>
            <a:r>
              <a:rPr lang="en-US" sz="1700" b="1" dirty="0" err="1">
                <a:solidFill>
                  <a:srgbClr val="000000"/>
                </a:solidFill>
              </a:rPr>
              <a:t>exclusiva</a:t>
            </a:r>
            <a:endParaRPr lang="en-US" sz="1700" dirty="0">
              <a:solidFill>
                <a:srgbClr val="000000"/>
              </a:solidFill>
            </a:endParaRPr>
          </a:p>
          <a:p>
            <a:pPr indent="-33624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dirty="0">
                <a:solidFill>
                  <a:srgbClr val="000000"/>
                </a:solidFill>
              </a:rPr>
              <a:t>Paper </a:t>
            </a:r>
            <a:r>
              <a:rPr lang="en-US" sz="1700" b="1" dirty="0" err="1">
                <a:solidFill>
                  <a:srgbClr val="000000"/>
                </a:solidFill>
              </a:rPr>
              <a:t>ecològic</a:t>
            </a:r>
            <a:r>
              <a:rPr lang="en-US" sz="1700" b="1" dirty="0">
                <a:solidFill>
                  <a:srgbClr val="000000"/>
                </a:solidFill>
              </a:rPr>
              <a:t> </a:t>
            </a:r>
            <a:r>
              <a:rPr lang="en-US" sz="1700" b="1" dirty="0" err="1">
                <a:solidFill>
                  <a:srgbClr val="000000"/>
                </a:solidFill>
              </a:rPr>
              <a:t>importantíssim</a:t>
            </a:r>
            <a:endParaRPr lang="en-US" sz="1700" dirty="0">
              <a:solidFill>
                <a:srgbClr val="000000"/>
              </a:solidFill>
            </a:endParaRPr>
          </a:p>
          <a:p>
            <a:pPr indent="-33624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dirty="0" err="1">
                <a:solidFill>
                  <a:srgbClr val="000000"/>
                </a:solidFill>
              </a:rPr>
              <a:t>Longevitat</a:t>
            </a:r>
            <a:r>
              <a:rPr lang="en-US" sz="1700" b="1" dirty="0">
                <a:solidFill>
                  <a:srgbClr val="000000"/>
                </a:solidFill>
              </a:rPr>
              <a:t> </a:t>
            </a:r>
            <a:r>
              <a:rPr lang="en-US" sz="1700" b="1" dirty="0" err="1">
                <a:solidFill>
                  <a:srgbClr val="000000"/>
                </a:solidFill>
              </a:rPr>
              <a:t>i</a:t>
            </a:r>
            <a:r>
              <a:rPr lang="en-US" sz="1700" b="1" dirty="0">
                <a:solidFill>
                  <a:srgbClr val="000000"/>
                </a:solidFill>
              </a:rPr>
              <a:t> </a:t>
            </a:r>
            <a:r>
              <a:rPr lang="en-US" sz="1700" b="1" dirty="0" err="1">
                <a:solidFill>
                  <a:srgbClr val="000000"/>
                </a:solidFill>
              </a:rPr>
              <a:t>creixement</a:t>
            </a:r>
            <a:r>
              <a:rPr lang="en-US" sz="1700" b="1" dirty="0">
                <a:solidFill>
                  <a:srgbClr val="000000"/>
                </a:solidFill>
              </a:rPr>
              <a:t>: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Fòssil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vivent</a:t>
            </a:r>
            <a:endParaRPr lang="en-US" sz="1700" dirty="0">
              <a:solidFill>
                <a:srgbClr val="000000"/>
              </a:solidFill>
            </a:endParaRPr>
          </a:p>
          <a:p>
            <a:pPr indent="-33624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dirty="0" err="1">
                <a:solidFill>
                  <a:srgbClr val="000000"/>
                </a:solidFill>
              </a:rPr>
              <a:t>Vulnerabilitat</a:t>
            </a:r>
            <a:r>
              <a:rPr lang="en-US" sz="1700" b="1" dirty="0">
                <a:solidFill>
                  <a:srgbClr val="000000"/>
                </a:solidFill>
              </a:rPr>
              <a:t>:</a:t>
            </a:r>
            <a:r>
              <a:rPr lang="en-US" sz="1700" dirty="0">
                <a:solidFill>
                  <a:srgbClr val="000000"/>
                </a:solidFill>
              </a:rPr>
              <a:t> Molt sensible a </a:t>
            </a:r>
            <a:r>
              <a:rPr lang="en-US" sz="1700" dirty="0" err="1">
                <a:solidFill>
                  <a:srgbClr val="000000"/>
                </a:solidFill>
              </a:rPr>
              <a:t>pertorbacions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i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canvis</a:t>
            </a:r>
            <a:r>
              <a:rPr lang="en-US" sz="1700" dirty="0">
                <a:solidFill>
                  <a:srgbClr val="000000"/>
                </a:solidFill>
              </a:rPr>
              <a:t>.</a:t>
            </a:r>
          </a:p>
          <a:p>
            <a:pPr marL="0" indent="0" algn="just">
              <a:lnSpc>
                <a:spcPct val="115000"/>
              </a:lnSpc>
              <a:spcBef>
                <a:spcPts val="1199"/>
              </a:spcBef>
              <a:buSzPts val="1700"/>
              <a:buFont typeface="Arial"/>
              <a:buNone/>
            </a:pPr>
            <a:endParaRPr lang="en-US" sz="1700" dirty="0">
              <a:solidFill>
                <a:srgbClr val="000000"/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1199"/>
              </a:spcBef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dirty="0" err="1">
                <a:solidFill>
                  <a:srgbClr val="000000"/>
                </a:solidFill>
              </a:rPr>
              <a:t>Aquestes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característiques</a:t>
            </a:r>
            <a:r>
              <a:rPr lang="en-US" sz="1700" dirty="0">
                <a:solidFill>
                  <a:srgbClr val="000000"/>
                </a:solidFill>
              </a:rPr>
              <a:t> la </a:t>
            </a:r>
            <a:r>
              <a:rPr lang="en-US" sz="1700" dirty="0" err="1">
                <a:solidFill>
                  <a:srgbClr val="000000"/>
                </a:solidFill>
              </a:rPr>
              <a:t>converteixen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en</a:t>
            </a:r>
            <a:r>
              <a:rPr lang="en-US" sz="1700" dirty="0">
                <a:solidFill>
                  <a:srgbClr val="000000"/>
                </a:solidFill>
              </a:rPr>
              <a:t> un pilar </a:t>
            </a:r>
            <a:r>
              <a:rPr lang="en-US" sz="1700" dirty="0" err="1">
                <a:solidFill>
                  <a:srgbClr val="000000"/>
                </a:solidFill>
              </a:rPr>
              <a:t>ecològic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fonamental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i</a:t>
            </a:r>
            <a:r>
              <a:rPr lang="en-US" sz="1700" dirty="0">
                <a:solidFill>
                  <a:srgbClr val="000000"/>
                </a:solidFill>
              </a:rPr>
              <a:t>, </a:t>
            </a:r>
            <a:r>
              <a:rPr lang="en-US" sz="1700" dirty="0" err="1">
                <a:solidFill>
                  <a:srgbClr val="000000"/>
                </a:solidFill>
              </a:rPr>
              <a:t>alhora</a:t>
            </a:r>
            <a:r>
              <a:rPr lang="en-US" sz="1700" dirty="0">
                <a:solidFill>
                  <a:srgbClr val="000000"/>
                </a:solidFill>
              </a:rPr>
              <a:t>, </a:t>
            </a:r>
            <a:r>
              <a:rPr lang="en-US" sz="1700" dirty="0" err="1">
                <a:solidFill>
                  <a:srgbClr val="000000"/>
                </a:solidFill>
              </a:rPr>
              <a:t>en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una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espècie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fràgil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davant</a:t>
            </a:r>
            <a:r>
              <a:rPr lang="en-US" sz="1700" dirty="0">
                <a:solidFill>
                  <a:srgbClr val="000000"/>
                </a:solidFill>
              </a:rPr>
              <a:t> les </a:t>
            </a:r>
            <a:r>
              <a:rPr lang="en-US" sz="1700" dirty="0" err="1">
                <a:solidFill>
                  <a:srgbClr val="000000"/>
                </a:solidFill>
              </a:rPr>
              <a:t>activitats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humanes</a:t>
            </a:r>
            <a:r>
              <a:rPr lang="en-US" sz="17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584280" y="5936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ESTRUCTURA: COM ES LA POSIDÒNIA?</a:t>
            </a:r>
            <a:br>
              <a:rPr lang="en-US" sz="3600"/>
            </a:b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3">
            <a:alphaModFix/>
          </a:blip>
          <a:srcRect t="3051"/>
          <a:stretch/>
        </p:blipFill>
        <p:spPr>
          <a:xfrm>
            <a:off x="5185440" y="1158906"/>
            <a:ext cx="3697920" cy="4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>
            <a:spLocks noGrp="1"/>
          </p:cNvSpPr>
          <p:nvPr>
            <p:ph type="subTitle" idx="1"/>
          </p:nvPr>
        </p:nvSpPr>
        <p:spPr>
          <a:xfrm>
            <a:off x="497880" y="1855800"/>
            <a:ext cx="4601160" cy="51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posidònia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planta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complexa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viure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completament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submergida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Consta de: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408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Arrels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Fixen la planta al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substrat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marí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proporcionant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estabilitat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fins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tot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condicions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corrents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onatge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40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Tiges (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rizomes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Subterrànies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horitzontals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permeten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l’expansió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lateral de les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praderies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creant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praderies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denses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creixement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lent).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40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Fulles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Llargues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(fins a 1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metre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verdes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agrupades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feixos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Capten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llum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fer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fotosíntesi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produeixen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oxigen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indent="-33408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840"/>
              <a:buFont typeface="Arial"/>
              <a:buChar char="●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Flors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fruits: </a:t>
            </a:r>
            <a:r>
              <a:rPr lang="en-US" sz="1600" dirty="0" err="1">
                <a:solidFill>
                  <a:srgbClr val="000000"/>
                </a:solidFill>
              </a:rPr>
              <a:t>Floreix</a:t>
            </a:r>
            <a:r>
              <a:rPr lang="en-US" sz="1600" dirty="0">
                <a:solidFill>
                  <a:srgbClr val="000000"/>
                </a:solidFill>
              </a:rPr>
              <a:t> a la </a:t>
            </a:r>
            <a:r>
              <a:rPr lang="en-US" sz="1600" dirty="0" err="1">
                <a:solidFill>
                  <a:srgbClr val="000000"/>
                </a:solidFill>
              </a:rPr>
              <a:t>tardor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els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seus</a:t>
            </a:r>
            <a:r>
              <a:rPr lang="en-US" sz="1600" dirty="0">
                <a:solidFill>
                  <a:srgbClr val="000000"/>
                </a:solidFill>
              </a:rPr>
              <a:t> fruits, </a:t>
            </a:r>
            <a:r>
              <a:rPr lang="en-US" sz="1600" dirty="0" err="1">
                <a:solidFill>
                  <a:srgbClr val="000000"/>
                </a:solidFill>
              </a:rPr>
              <a:t>anomenats</a:t>
            </a:r>
            <a:r>
              <a:rPr lang="en-US" sz="1600" dirty="0">
                <a:solidFill>
                  <a:srgbClr val="000000"/>
                </a:solidFill>
              </a:rPr>
              <a:t> "olives de mar", </a:t>
            </a:r>
            <a:r>
              <a:rPr lang="en-US" sz="1600" dirty="0" err="1">
                <a:solidFill>
                  <a:srgbClr val="000000"/>
                </a:solidFill>
              </a:rPr>
              <a:t>són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flotants</a:t>
            </a:r>
            <a:r>
              <a:rPr lang="en-US" sz="1600" dirty="0">
                <a:solidFill>
                  <a:srgbClr val="000000"/>
                </a:solidFill>
              </a:rPr>
              <a:t> per </a:t>
            </a:r>
            <a:r>
              <a:rPr lang="en-US" sz="1600" dirty="0" err="1">
                <a:solidFill>
                  <a:srgbClr val="000000"/>
                </a:solidFill>
              </a:rPr>
              <a:t>facilitar</a:t>
            </a:r>
            <a:r>
              <a:rPr lang="en-US" sz="1600" dirty="0">
                <a:solidFill>
                  <a:srgbClr val="000000"/>
                </a:solidFill>
              </a:rPr>
              <a:t> la </a:t>
            </a:r>
            <a:r>
              <a:rPr lang="en-US" sz="1600" dirty="0" err="1">
                <a:solidFill>
                  <a:srgbClr val="000000"/>
                </a:solidFill>
              </a:rPr>
              <a:t>dispersió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None/>
            </a:pPr>
            <a:endParaRPr sz="96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endParaRPr sz="4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49;p8">
            <a:extLst>
              <a:ext uri="{FF2B5EF4-FFF2-40B4-BE49-F238E27FC236}">
                <a16:creationId xmlns:a16="http://schemas.microsoft.com/office/drawing/2014/main" id="{F1371C20-88E5-105E-10A6-DE048AFA37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9101" y="5262464"/>
            <a:ext cx="1815299" cy="139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0;p8">
            <a:extLst>
              <a:ext uri="{FF2B5EF4-FFF2-40B4-BE49-F238E27FC236}">
                <a16:creationId xmlns:a16="http://schemas.microsoft.com/office/drawing/2014/main" id="{12E9E91C-6FC1-0B84-E584-45B01AF009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2537" y="5262464"/>
            <a:ext cx="1800823" cy="1391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2dd18c7aeb_0_0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93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ESTRUCTURA: COM ES LA POSIDÒNIA?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32dd18c7aeb_0_0"/>
          <p:cNvSpPr txBox="1">
            <a:spLocks noGrp="1"/>
          </p:cNvSpPr>
          <p:nvPr>
            <p:ph type="body" idx="4294967295"/>
          </p:nvPr>
        </p:nvSpPr>
        <p:spPr>
          <a:xfrm>
            <a:off x="457200" y="1803669"/>
            <a:ext cx="7976100" cy="16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</a:rPr>
              <a:t>Pilotes de posidònia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/>
              <a:t>Les pilotes de posidònia són acumulacions naturals de fibres de </a:t>
            </a:r>
            <a:r>
              <a:rPr lang="en-US" sz="1800" i="1"/>
              <a:t>Posidonia oceanica</a:t>
            </a:r>
            <a:r>
              <a:rPr lang="en-US" sz="1800"/>
              <a:t> formades pel moviment del mar, que ajuden a protegir les platges i són indicadors de la salut dels ecosistemes marins.</a:t>
            </a:r>
            <a:endParaRPr sz="1800">
              <a:solidFill>
                <a:srgbClr val="000000"/>
              </a:solidFill>
            </a:endParaRPr>
          </a:p>
          <a:p>
            <a:pPr marL="228600" marR="0" lvl="0" indent="0" algn="l" rtl="0">
              <a:lnSpc>
                <a:spcPct val="8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</a:pPr>
            <a:endParaRPr sz="20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2dd18c7ae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600" y="3073144"/>
            <a:ext cx="4128708" cy="309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2dd18c7ae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456669"/>
            <a:ext cx="3617326" cy="2712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ESTRUCTURA: COM ES LA POSIDÒNIA?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"/>
          <p:cNvSpPr txBox="1">
            <a:spLocks noGrp="1"/>
          </p:cNvSpPr>
          <p:nvPr>
            <p:ph type="body" idx="4294967295"/>
          </p:nvPr>
        </p:nvSpPr>
        <p:spPr>
          <a:xfrm>
            <a:off x="457200" y="15350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2860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0"/>
              <a:buFont typeface="Arial"/>
              <a:buNone/>
            </a:pPr>
            <a:r>
              <a:rPr lang="en-US" sz="20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 boscos submarins, també anomenats herbers, praderies i fins i tot, alguers.</a:t>
            </a:r>
            <a:endParaRPr sz="20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780"/>
              <a:buFont typeface="Arial"/>
              <a:buNone/>
            </a:pPr>
            <a:endParaRPr sz="78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9"/>
          <p:cNvPicPr preferRelativeResize="0"/>
          <p:nvPr/>
        </p:nvPicPr>
        <p:blipFill rotWithShape="1">
          <a:blip r:embed="rId3">
            <a:alphaModFix/>
          </a:blip>
          <a:srcRect l="55055" t="12825" r="985" b="11391"/>
          <a:stretch/>
        </p:blipFill>
        <p:spPr>
          <a:xfrm>
            <a:off x="5199480" y="3999600"/>
            <a:ext cx="3377880" cy="202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00" y="2880000"/>
            <a:ext cx="4839120" cy="3144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1155</Words>
  <Application>Microsoft Office PowerPoint</Application>
  <PresentationFormat>Presentación en pantalla (4:3)</PresentationFormat>
  <Paragraphs>139</Paragraphs>
  <Slides>17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Calibri</vt:lpstr>
      <vt:lpstr>Comic Sans MS</vt:lpstr>
      <vt:lpstr>Noto Sans Symbols</vt:lpstr>
      <vt:lpstr>Perpetua</vt:lpstr>
      <vt:lpstr>Times New Roman</vt:lpstr>
      <vt:lpstr>Office Theme</vt:lpstr>
      <vt:lpstr>Office Theme</vt:lpstr>
      <vt:lpstr>Office Theme</vt:lpstr>
      <vt:lpstr>Els boscos de posidònia, el tresor submergit de la Mediterrània</vt:lpstr>
      <vt:lpstr>INTRODUCCIÓ: QUÈ SÓN LES FANERÒGAMES MARINES?</vt:lpstr>
      <vt:lpstr>ADAPTACIONS DE LES FANERÒGAMES AL MEDI MARÍ </vt:lpstr>
      <vt:lpstr>EXEMPLES DE FANERÒGAMES MARINES</vt:lpstr>
      <vt:lpstr>Presentación de PowerPoint</vt:lpstr>
      <vt:lpstr>POSIDÒNIA: EL PULMÓ DEL MEDITERRANI</vt:lpstr>
      <vt:lpstr>ESTRUCTURA: COM ES LA POSIDÒNIA? </vt:lpstr>
      <vt:lpstr>ESTRUCTURA: COM ES LA POSIDÒNIA?</vt:lpstr>
      <vt:lpstr>ESTRUCTURA: COM ES LA POSIDÒNIA?</vt:lpstr>
      <vt:lpstr>DISTRIBUCIÓ: ON VIU LA POSIDÒNIA? </vt:lpstr>
      <vt:lpstr>Presentación de PowerPoint</vt:lpstr>
      <vt:lpstr>IMPORTÀNCIA DE LA POSIDÒNIA </vt:lpstr>
      <vt:lpstr>IMPORTÀNCIA DE LA POSIDÒNIA </vt:lpstr>
      <vt:lpstr>AMENACES A LA POSIDÒNIA</vt:lpstr>
      <vt:lpstr>Presentación de PowerPoint</vt:lpstr>
      <vt:lpstr>COM PODEM PROTEGIR LA POSIDÒNIA?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Agnes</dc:creator>
  <cp:lastModifiedBy>BIOSFERA AEA</cp:lastModifiedBy>
  <cp:revision>8</cp:revision>
  <dcterms:modified xsi:type="dcterms:W3CDTF">2026-03-02T12:19:01Z</dcterms:modified>
</cp:coreProperties>
</file>