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57" r:id="rId3"/>
    <p:sldId id="261" r:id="rId4"/>
    <p:sldId id="262" r:id="rId5"/>
    <p:sldId id="260" r:id="rId6"/>
    <p:sldId id="267" r:id="rId7"/>
    <p:sldId id="259" r:id="rId8"/>
    <p:sldId id="266" r:id="rId9"/>
    <p:sldId id="265" r:id="rId10"/>
    <p:sldId id="268" r:id="rId11"/>
    <p:sldId id="271" r:id="rId12"/>
    <p:sldId id="270" r:id="rId13"/>
    <p:sldId id="269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ECFF"/>
    <a:srgbClr val="0000FF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1107C-9316-449F-8878-B38420A94B46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53C65-A0D5-42BC-94D8-7ABF806931F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7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1ADD6-17CC-4357-A666-76675CC7B9D5}" type="slidenum">
              <a:rPr lang="ca-ES" smtClean="0"/>
              <a:pPr/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3C65-A0D5-42BC-94D8-7ABF806931F1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670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3C65-A0D5-42BC-94D8-7ABF806931F1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60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3C65-A0D5-42BC-94D8-7ABF806931F1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93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3C65-A0D5-42BC-94D8-7ABF806931F1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95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3C65-A0D5-42BC-94D8-7ABF806931F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0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3C65-A0D5-42BC-94D8-7ABF806931F1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88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3C65-A0D5-42BC-94D8-7ABF806931F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58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3C65-A0D5-42BC-94D8-7ABF806931F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37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3C65-A0D5-42BC-94D8-7ABF806931F1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19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01/03/2026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54448" y="394730"/>
            <a:ext cx="7324248" cy="1830065"/>
          </a:xfrm>
        </p:spPr>
        <p:txBody>
          <a:bodyPr>
            <a:normAutofit fontScale="90000"/>
          </a:bodyPr>
          <a:lstStyle/>
          <a:p>
            <a:r>
              <a:rPr lang="ca-ES" dirty="0"/>
              <a:t>Els boscos de posidònia, el tresor submergit de la Mediterrània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7632848" cy="170304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s-ES" sz="1900" cap="small" dirty="0" err="1">
                <a:solidFill>
                  <a:schemeClr val="tx1"/>
                </a:solidFill>
              </a:rPr>
              <a:t>Projecte</a:t>
            </a:r>
            <a:r>
              <a:rPr lang="es-ES" sz="1900" cap="small" dirty="0">
                <a:solidFill>
                  <a:schemeClr val="tx1"/>
                </a:solidFill>
              </a:rPr>
              <a:t> NATURABEGUR. </a:t>
            </a:r>
            <a:r>
              <a:rPr lang="es-ES" sz="1900" cap="small" dirty="0" err="1">
                <a:solidFill>
                  <a:schemeClr val="tx1"/>
                </a:solidFill>
              </a:rPr>
              <a:t>Millora</a:t>
            </a:r>
            <a:r>
              <a:rPr lang="es-ES" sz="1900" cap="small" dirty="0">
                <a:solidFill>
                  <a:schemeClr val="tx1"/>
                </a:solidFill>
              </a:rPr>
              <a:t> de </a:t>
            </a:r>
            <a:r>
              <a:rPr lang="es-ES" sz="1900" cap="small" dirty="0" err="1">
                <a:solidFill>
                  <a:schemeClr val="tx1"/>
                </a:solidFill>
              </a:rPr>
              <a:t>l’estat</a:t>
            </a:r>
            <a:r>
              <a:rPr lang="es-ES" sz="1900" cap="small" dirty="0">
                <a:solidFill>
                  <a:schemeClr val="tx1"/>
                </a:solidFill>
              </a:rPr>
              <a:t> de </a:t>
            </a:r>
            <a:r>
              <a:rPr lang="es-ES" sz="1900" cap="small" dirty="0" err="1">
                <a:solidFill>
                  <a:schemeClr val="tx1"/>
                </a:solidFill>
              </a:rPr>
              <a:t>conservació</a:t>
            </a:r>
            <a:r>
              <a:rPr lang="es-ES" sz="1900" cap="small" dirty="0">
                <a:solidFill>
                  <a:schemeClr val="tx1"/>
                </a:solidFill>
              </a:rPr>
              <a:t> i la </a:t>
            </a:r>
            <a:r>
              <a:rPr lang="es-ES" sz="1900" cap="small" dirty="0" err="1">
                <a:solidFill>
                  <a:schemeClr val="tx1"/>
                </a:solidFill>
              </a:rPr>
              <a:t>biodiversitat</a:t>
            </a:r>
            <a:r>
              <a:rPr lang="es-ES" sz="1900" cap="small" dirty="0">
                <a:solidFill>
                  <a:schemeClr val="tx1"/>
                </a:solidFill>
              </a:rPr>
              <a:t> de </a:t>
            </a:r>
            <a:r>
              <a:rPr lang="es-ES" sz="1900" cap="small" dirty="0" err="1">
                <a:solidFill>
                  <a:schemeClr val="tx1"/>
                </a:solidFill>
              </a:rPr>
              <a:t>l’espai</a:t>
            </a:r>
            <a:r>
              <a:rPr lang="es-ES" sz="1900" cap="small" dirty="0">
                <a:solidFill>
                  <a:schemeClr val="tx1"/>
                </a:solidFill>
              </a:rPr>
              <a:t> natural </a:t>
            </a:r>
            <a:r>
              <a:rPr lang="es-ES" sz="1900" cap="small" dirty="0" err="1">
                <a:solidFill>
                  <a:schemeClr val="tx1"/>
                </a:solidFill>
              </a:rPr>
              <a:t>maritimoterrestre</a:t>
            </a:r>
            <a:r>
              <a:rPr lang="es-ES" sz="1900" cap="small" dirty="0">
                <a:solidFill>
                  <a:schemeClr val="tx1"/>
                </a:solidFill>
              </a:rPr>
              <a:t> de les </a:t>
            </a:r>
            <a:r>
              <a:rPr lang="es-ES" sz="1900" cap="small" dirty="0" err="1">
                <a:solidFill>
                  <a:schemeClr val="tx1"/>
                </a:solidFill>
              </a:rPr>
              <a:t>Muntanyes</a:t>
            </a:r>
            <a:r>
              <a:rPr lang="es-ES" sz="1900" cap="small" dirty="0">
                <a:solidFill>
                  <a:schemeClr val="tx1"/>
                </a:solidFill>
              </a:rPr>
              <a:t> de </a:t>
            </a:r>
            <a:r>
              <a:rPr lang="es-ES" sz="1900" cap="small" dirty="0" err="1">
                <a:solidFill>
                  <a:schemeClr val="tx1"/>
                </a:solidFill>
              </a:rPr>
              <a:t>Begur</a:t>
            </a:r>
            <a:r>
              <a:rPr lang="es-ES" sz="1900" cap="small" dirty="0">
                <a:solidFill>
                  <a:schemeClr val="tx1"/>
                </a:solidFill>
              </a:rPr>
              <a:t>.</a:t>
            </a:r>
            <a:endParaRPr lang="ca-ES" dirty="0"/>
          </a:p>
        </p:txBody>
      </p:sp>
      <p:pic>
        <p:nvPicPr>
          <p:cNvPr id="16" name="Google Shape;103;p1">
            <a:extLst>
              <a:ext uri="{FF2B5EF4-FFF2-40B4-BE49-F238E27FC236}">
                <a16:creationId xmlns:a16="http://schemas.microsoft.com/office/drawing/2014/main" id="{075B28A9-A383-54AF-C3CF-ED02C8C975B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835136" y="1959800"/>
            <a:ext cx="1240920" cy="1109160"/>
          </a:xfrm>
          <a:prstGeom prst="rect">
            <a:avLst/>
          </a:prstGeom>
          <a:ln w="0">
            <a:noFill/>
          </a:ln>
        </p:spPr>
      </p:pic>
      <p:pic>
        <p:nvPicPr>
          <p:cNvPr id="2055" name="Imagen 40">
            <a:extLst>
              <a:ext uri="{FF2B5EF4-FFF2-40B4-BE49-F238E27FC236}">
                <a16:creationId xmlns:a16="http://schemas.microsoft.com/office/drawing/2014/main" id="{099468BF-7604-A51B-7DC6-9A5CFA03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22812"/>
            <a:ext cx="2159898" cy="5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 de texto 41">
            <a:extLst>
              <a:ext uri="{FF2B5EF4-FFF2-40B4-BE49-F238E27FC236}">
                <a16:creationId xmlns:a16="http://schemas.microsoft.com/office/drawing/2014/main" id="{22E716AE-E034-110B-FD49-09CAACE11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942" y="5207755"/>
            <a:ext cx="1772195" cy="5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7688" algn="l"/>
              </a:tabLst>
            </a:pPr>
            <a:r>
              <a:rPr kumimoji="0" lang="ca-ES" altLang="es-E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Finan</a:t>
            </a:r>
            <a:r>
              <a:rPr kumimoji="0" lang="ca-ES" altLang="es-E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ç</a:t>
            </a:r>
            <a:r>
              <a:rPr kumimoji="0" lang="ca-ES" altLang="es-E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a c</a:t>
            </a:r>
            <a:r>
              <a:rPr kumimoji="0" lang="ca-ES" altLang="es-E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kumimoji="0" lang="ca-ES" altLang="es-E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rrec del </a:t>
            </a:r>
            <a:endParaRPr kumimoji="0" lang="ca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7688" algn="l"/>
              </a:tabLst>
            </a:pPr>
            <a:r>
              <a:rPr kumimoji="0" lang="ca-ES" altLang="es-E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Fons del Patrimoni Natural </a:t>
            </a:r>
            <a:endParaRPr kumimoji="0" lang="ca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Imagen 36">
            <a:extLst>
              <a:ext uri="{FF2B5EF4-FFF2-40B4-BE49-F238E27FC236}">
                <a16:creationId xmlns:a16="http://schemas.microsoft.com/office/drawing/2014/main" id="{D5CB8178-1D02-1508-60E4-20BAD426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50" y="5970096"/>
            <a:ext cx="714016" cy="4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n 37">
            <a:extLst>
              <a:ext uri="{FF2B5EF4-FFF2-40B4-BE49-F238E27FC236}">
                <a16:creationId xmlns:a16="http://schemas.microsoft.com/office/drawing/2014/main" id="{558ABF46-623C-CB42-E43B-0618E335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62" y="6026841"/>
            <a:ext cx="1104493" cy="5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31">
            <a:extLst>
              <a:ext uri="{FF2B5EF4-FFF2-40B4-BE49-F238E27FC236}">
                <a16:creationId xmlns:a16="http://schemas.microsoft.com/office/drawing/2014/main" id="{AB36D333-B987-BF5B-1038-AD12D994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86" y="5980480"/>
            <a:ext cx="702860" cy="6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35">
            <a:extLst>
              <a:ext uri="{FF2B5EF4-FFF2-40B4-BE49-F238E27FC236}">
                <a16:creationId xmlns:a16="http://schemas.microsoft.com/office/drawing/2014/main" id="{9ABCC5BE-8CAD-0FAE-BA3B-F06AFD5B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89" y="5700466"/>
            <a:ext cx="698397" cy="10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32">
            <a:extLst>
              <a:ext uri="{FF2B5EF4-FFF2-40B4-BE49-F238E27FC236}">
                <a16:creationId xmlns:a16="http://schemas.microsoft.com/office/drawing/2014/main" id="{298D8860-FD04-5560-D0E8-EC7E83B4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36" y="6058663"/>
            <a:ext cx="1204901" cy="4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n 34">
            <a:extLst>
              <a:ext uri="{FF2B5EF4-FFF2-40B4-BE49-F238E27FC236}">
                <a16:creationId xmlns:a16="http://schemas.microsoft.com/office/drawing/2014/main" id="{56C34927-FCA4-1A93-8633-F74F8CDE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12" y="13397526"/>
            <a:ext cx="1858674" cy="5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 de texto 38">
            <a:extLst>
              <a:ext uri="{FF2B5EF4-FFF2-40B4-BE49-F238E27FC236}">
                <a16:creationId xmlns:a16="http://schemas.microsoft.com/office/drawing/2014/main" id="{BD0B12DC-9271-44C0-F48F-634645A80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494" y="4747892"/>
            <a:ext cx="1564845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Amb el suport de:</a:t>
            </a:r>
            <a:endParaRPr kumimoji="0" lang="ca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uadro de texto 39">
            <a:extLst>
              <a:ext uri="{FF2B5EF4-FFF2-40B4-BE49-F238E27FC236}">
                <a16:creationId xmlns:a16="http://schemas.microsoft.com/office/drawing/2014/main" id="{81AC0A60-34A7-5CB5-FC6E-55E6EBBB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22" y="5893931"/>
            <a:ext cx="1127467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</a:t>
            </a:r>
            <a:r>
              <a:rPr kumimoji="0" lang="ca-ES" altLang="es-E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·</a:t>
            </a:r>
            <a:r>
              <a:rPr kumimoji="0" lang="ca-ES" altLang="es-ES" sz="1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labora:</a:t>
            </a:r>
            <a:endParaRPr kumimoji="0" lang="ca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33">
            <a:extLst>
              <a:ext uri="{FF2B5EF4-FFF2-40B4-BE49-F238E27FC236}">
                <a16:creationId xmlns:a16="http://schemas.microsoft.com/office/drawing/2014/main" id="{E6A64CF1-BA44-5FCB-316C-8551FA2D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64" y="13442964"/>
            <a:ext cx="2222372" cy="5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F5DA1714-714E-992D-E89E-323B68DE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437112"/>
            <a:ext cx="9330755" cy="64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C23EACD1-7AA9-87B9-D75E-FE33FA9C8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581128"/>
            <a:ext cx="933075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8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7688" algn="l"/>
              </a:tabLst>
            </a:pPr>
            <a:endParaRPr kumimoji="0" lang="es-ES" altLang="es-E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7688" algn="l"/>
              </a:tabLst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</a:t>
            </a:r>
            <a:r>
              <a:rPr kumimoji="0" lang="es-ES" altLang="es-ES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projecte</a:t>
            </a: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de:</a:t>
            </a:r>
            <a:endParaRPr kumimoji="0" lang="es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7688" algn="l"/>
              </a:tabLst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6081A8D-C050-26D7-B7D2-773165D9F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593" y="5088044"/>
            <a:ext cx="933075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s-ES" altLang="es-E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7A70843-03B7-48FB-7A21-C8D1E6CD6F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22352"/>
            <a:ext cx="1856263" cy="58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AEE373F-2203-EDFF-6120-AEDD8BCC77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5060013"/>
            <a:ext cx="2218068" cy="5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latja ocupada i contaminada">
            <a:extLst>
              <a:ext uri="{FF2B5EF4-FFF2-40B4-BE49-F238E27FC236}">
                <a16:creationId xmlns:a16="http://schemas.microsoft.com/office/drawing/2014/main" id="{BFF156DA-492D-4C2C-9A29-3DF8A66C1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0159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 Título">
            <a:extLst>
              <a:ext uri="{FF2B5EF4-FFF2-40B4-BE49-F238E27FC236}">
                <a16:creationId xmlns:a16="http://schemas.microsoft.com/office/drawing/2014/main" id="{983CC32A-1EF5-45BA-96B4-15B183EF9641}"/>
              </a:ext>
            </a:extLst>
          </p:cNvPr>
          <p:cNvSpPr txBox="1">
            <a:spLocks/>
          </p:cNvSpPr>
          <p:nvPr/>
        </p:nvSpPr>
        <p:spPr>
          <a:xfrm>
            <a:off x="1714366" y="227856"/>
            <a:ext cx="571526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CONTAMINACIÓ MARINA</a:t>
            </a:r>
          </a:p>
        </p:txBody>
      </p:sp>
    </p:spTree>
    <p:extLst>
      <p:ext uri="{BB962C8B-B14F-4D97-AF65-F5344CB8AC3E}">
        <p14:creationId xmlns:p14="http://schemas.microsoft.com/office/powerpoint/2010/main" val="413444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502E59F-9402-410C-B353-7ABC93225876}"/>
              </a:ext>
            </a:extLst>
          </p:cNvPr>
          <p:cNvSpPr txBox="1">
            <a:spLocks/>
          </p:cNvSpPr>
          <p:nvPr/>
        </p:nvSpPr>
        <p:spPr>
          <a:xfrm>
            <a:off x="2555776" y="227856"/>
            <a:ext cx="422578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XARXES DE PESCA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FE47C4-406D-4BEA-8E8B-BA928C467F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8"/>
          <a:stretch/>
        </p:blipFill>
        <p:spPr>
          <a:xfrm>
            <a:off x="369598" y="1091952"/>
            <a:ext cx="8404804" cy="54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4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6AB17BE-B6F1-4A76-A115-D3E0335634F8}"/>
              </a:ext>
            </a:extLst>
          </p:cNvPr>
          <p:cNvSpPr txBox="1">
            <a:spLocks/>
          </p:cNvSpPr>
          <p:nvPr/>
        </p:nvSpPr>
        <p:spPr>
          <a:xfrm>
            <a:off x="1714366" y="227856"/>
            <a:ext cx="571526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ÀNCORES DELS VAIXELLS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70495A-A126-4F22-831E-2A22438E3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196752"/>
            <a:ext cx="7992888" cy="529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3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DA5BF56-421B-4513-BFE6-7E3DD45B9402}"/>
              </a:ext>
            </a:extLst>
          </p:cNvPr>
          <p:cNvSpPr txBox="1">
            <a:spLocks/>
          </p:cNvSpPr>
          <p:nvPr/>
        </p:nvSpPr>
        <p:spPr>
          <a:xfrm>
            <a:off x="2315091" y="188640"/>
            <a:ext cx="451381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ESPÈCIES INVASORES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5D3B23-3976-4204-B1DB-41F77BB100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 b="14378"/>
          <a:stretch/>
        </p:blipFill>
        <p:spPr>
          <a:xfrm>
            <a:off x="528804" y="1052736"/>
            <a:ext cx="808639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IDEM EL MAR: El Clúster Nàutic Català lluita per una Nàutica Catalana  renovable i sostenible | Clúster Nàutic Català">
            <a:extLst>
              <a:ext uri="{FF2B5EF4-FFF2-40B4-BE49-F238E27FC236}">
                <a16:creationId xmlns:a16="http://schemas.microsoft.com/office/drawing/2014/main" id="{3F86CB09-3228-45F5-B12A-66BFA9130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844"/>
          <a:stretch/>
        </p:blipFill>
        <p:spPr bwMode="auto">
          <a:xfrm>
            <a:off x="22095" y="0"/>
            <a:ext cx="9121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4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Llamada rectangular redondeada"/>
          <p:cNvSpPr/>
          <p:nvPr/>
        </p:nvSpPr>
        <p:spPr>
          <a:xfrm>
            <a:off x="5690137" y="4376829"/>
            <a:ext cx="3278013" cy="852371"/>
          </a:xfrm>
          <a:prstGeom prst="wedgeRoundRectCallout">
            <a:avLst>
              <a:gd name="adj1" fmla="val -53641"/>
              <a:gd name="adj2" fmla="val 642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51520" y="1873529"/>
            <a:ext cx="3920657" cy="3670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D:\Amanda\Desktop\BIOSFERA\ACTIVITATS EDUCATIVES\ACTIVITATS BIOSFERA\TALLERS\POSIDÒNIA\RECURSOS\posidonia_ocean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9" y="2099120"/>
            <a:ext cx="2301500" cy="320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-214346" y="169416"/>
            <a:ext cx="9501254" cy="81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outerShdw blurRad="101600" dist="139700" algn="ctr" rotWithShape="0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QUÈ ÉS POSIDONIA ?</a:t>
            </a:r>
            <a:endParaRPr kumimoji="0" lang="ca-ES" sz="4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outerShdw blurRad="101600" dist="1397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5168" y="962600"/>
            <a:ext cx="777366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01600" dist="139700" algn="ctr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ÉS UNA PLANTA SUPERIOR QUE VIU AL MAR.</a:t>
            </a:r>
            <a:endParaRPr kumimoji="0" lang="ca-ES" sz="320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101600" dist="1397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1557535" y="5051617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2015444" y="4334623"/>
            <a:ext cx="543839" cy="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1939929" y="2500687"/>
            <a:ext cx="720080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 txBox="1">
            <a:spLocks/>
          </p:cNvSpPr>
          <p:nvPr/>
        </p:nvSpPr>
        <p:spPr>
          <a:xfrm>
            <a:off x="2227961" y="4798275"/>
            <a:ext cx="1872208" cy="499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just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ARRELS</a:t>
            </a: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2483768" y="4084863"/>
            <a:ext cx="1872208" cy="499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TIGES</a:t>
            </a:r>
          </a:p>
          <a:p>
            <a:pPr algn="just">
              <a:spcBef>
                <a:spcPct val="0"/>
              </a:spcBef>
              <a:defRPr/>
            </a:pPr>
            <a:r>
              <a:rPr lang="ca-E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(RIZOMES)</a:t>
            </a: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2660009" y="2250926"/>
            <a:ext cx="1440160" cy="499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FULLES</a:t>
            </a:r>
            <a:endParaRPr kumimoji="0" lang="ca-ES" sz="2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002060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683791" y="1890040"/>
            <a:ext cx="3920657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4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01600" dist="139700" algn="ctr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 FLORS, FRUITS I LLAVORS.</a:t>
            </a:r>
          </a:p>
        </p:txBody>
      </p:sp>
      <p:pic>
        <p:nvPicPr>
          <p:cNvPr id="2054" name="Picture 6" descr="D:\Amanda\Desktop\BIOSFERA\ACTIVITATS EDUCATIVES\ACTIVITATS BIOSFERA\TALLERS\POSIDÒNIA\RECURSOS\Sin título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83" y="2431231"/>
            <a:ext cx="2325907" cy="16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arenostrum.org/vidamarina/vegetalia/fanerogamas/posidonia/flo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89" y="2435245"/>
            <a:ext cx="2338735" cy="159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 Título"/>
          <p:cNvSpPr txBox="1">
            <a:spLocks/>
          </p:cNvSpPr>
          <p:nvPr/>
        </p:nvSpPr>
        <p:spPr>
          <a:xfrm>
            <a:off x="5652120" y="4376828"/>
            <a:ext cx="3277671" cy="852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4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SEU NOM VE DE POSIDÓ, DEU DEL MAR</a:t>
            </a:r>
          </a:p>
        </p:txBody>
      </p:sp>
      <p:pic>
        <p:nvPicPr>
          <p:cNvPr id="2059" name="Picture 11" descr="D:\Amanda\Desktop\BIOSFERA\ACTIVITATS EDUCATIVES\ACTIVITATS BIOSFERA\TALLERS\POSIDÒNIA\RECURSOS\Sin título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10" y="4598433"/>
            <a:ext cx="1982621" cy="212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5" grpId="0"/>
      <p:bldP spid="16" grpId="0"/>
      <p:bldP spid="18" grpId="0"/>
      <p:bldP spid="19" grpId="0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214346" y="169416"/>
            <a:ext cx="9501254" cy="81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outerShdw blurRad="101600" dist="139700" algn="ctr" rotWithShape="0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ON VIU LA POSIDONIA ?</a:t>
            </a:r>
            <a:endParaRPr kumimoji="0" lang="ca-ES" sz="4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outerShdw blurRad="101600" dist="1397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87524" y="1044363"/>
            <a:ext cx="4680520" cy="665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01600" dist="139700" algn="ctr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 MAR MEDITERRÀNIA 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436096" y="1228159"/>
            <a:ext cx="3203848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4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01600" dist="139700" algn="ctr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VIU EN FONS DE SORRA ON ARRIBA LA LLUM</a:t>
            </a:r>
          </a:p>
        </p:txBody>
      </p:sp>
      <p:pic>
        <p:nvPicPr>
          <p:cNvPr id="3087" name="Picture 15" descr="D:\Amanda\Desktop\BIOSFERA\ACTIVITATS EDUCATIVES\ACTIVITATS BIOSFERA\TALLERS\POSIDÒNIA\RECURSOS\Sin título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0733"/>
            <a:ext cx="4896544" cy="33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quaventurabuceo.es/imagenes/fotosAngel/189_posido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58" y="2071659"/>
            <a:ext cx="3494523" cy="22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:\Amanda\Desktop\BIOSFERA\ACTIVITATS EDUCATIVES\ACTIVITATS BIOSFERA\TALLERS\POSIDÒNIA\RECURSOS\Sin título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1656184" cy="104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188288" y="5260607"/>
            <a:ext cx="504816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01600" dist="139700" algn="ctr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BOSCOS SUBMARINS</a:t>
            </a:r>
          </a:p>
        </p:txBody>
      </p:sp>
      <p:pic>
        <p:nvPicPr>
          <p:cNvPr id="19" name="Picture 8" descr="http://www.vistaalmar.es/images/stories/posidonia-prade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58" y="4461453"/>
            <a:ext cx="3494523" cy="220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-214346" y="25400"/>
            <a:ext cx="9501254" cy="745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32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101600" dist="139700" algn="ctr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CANVIA SEGONS L’ESACIÓ DE L’ANY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88024" y="813636"/>
            <a:ext cx="4212753" cy="2903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644008" y="3833428"/>
            <a:ext cx="4212753" cy="2835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€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3526" y="3818580"/>
            <a:ext cx="4212753" cy="2850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4644008" y="804890"/>
            <a:ext cx="4212753" cy="29121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48063" y="836712"/>
            <a:ext cx="3492673" cy="7624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4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TARDOR</a:t>
            </a:r>
            <a:endParaRPr kumimoji="0" lang="ca-ES" sz="44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101600" dist="1397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://commondatastorage.googleapis.com/static.panoramio.com/photos/original/207873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688"/>
            <a:ext cx="2664296" cy="18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manda\Desktop\BIOSFERA\ACTIVITATS EDUCATIVES\ACTIVITATS BIOSFERA\TALLERS\POSIDÒNIA\RECURSOS\Sin título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83" y="1916832"/>
            <a:ext cx="1062001" cy="173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4644008" y="692696"/>
            <a:ext cx="4212753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4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HIVERN</a:t>
            </a:r>
          </a:p>
        </p:txBody>
      </p:sp>
      <p:pic>
        <p:nvPicPr>
          <p:cNvPr id="4101" name="Picture 5" descr="http://3.bp.blogspot.com/_U8qNIiD44zs/S5ULfEzHCZI/AAAAAAAAAA8/lZDY6sQOagg/s400/alga+posidon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51" y="1600661"/>
            <a:ext cx="2762277" cy="19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 Título"/>
          <p:cNvSpPr txBox="1">
            <a:spLocks/>
          </p:cNvSpPr>
          <p:nvPr/>
        </p:nvSpPr>
        <p:spPr>
          <a:xfrm>
            <a:off x="287239" y="3717032"/>
            <a:ext cx="4356769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a-ES" sz="44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PRIMAVERA</a:t>
            </a:r>
          </a:p>
        </p:txBody>
      </p:sp>
      <p:pic>
        <p:nvPicPr>
          <p:cNvPr id="4103" name="Picture 7" descr="http://static.panoramio.com/photos/original/13799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8" y="4872223"/>
            <a:ext cx="2300172" cy="17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marenostrum.org/viajes/cabrera/germpos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05" y="4841540"/>
            <a:ext cx="1231179" cy="17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1 Título"/>
          <p:cNvSpPr txBox="1">
            <a:spLocks/>
          </p:cNvSpPr>
          <p:nvPr/>
        </p:nvSpPr>
        <p:spPr>
          <a:xfrm>
            <a:off x="4644008" y="3717032"/>
            <a:ext cx="4104455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4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ESTIU</a:t>
            </a:r>
          </a:p>
        </p:txBody>
      </p:sp>
      <p:pic>
        <p:nvPicPr>
          <p:cNvPr id="4106" name="Picture 10" descr="D:\Amanda\Desktop\BIOSFERA\ACTIVITATS EDUCATIVES\ACTIVITATS BIOSFERA\TALLERS\POSIDÒNIA\RECURSOS\Nueva carpeta\normal_ian-symbol-posidonia-with-epiphyt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41540"/>
            <a:ext cx="901165" cy="177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Amanda\Desktop\BIOSFERA\ACTIVITATS EDUCATIVES\ACTIVITATS BIOSFERA\TALLERS\POSIDÒNIA\RECURSOS\Nueva carpeta\normal_ian-symbol-posidonia-australi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00" y="1556792"/>
            <a:ext cx="1056064" cy="20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www.quadernsdigitals.net/datos_web/secciones/s_1165/a_5288/1483.d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56" y="4809738"/>
            <a:ext cx="2746594" cy="17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www.naturamediterraneo.com/Public/data7/mabbond/germinazione.jpg_2008101414317_germinazion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83" y="4602503"/>
            <a:ext cx="901695" cy="6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0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" grpId="0"/>
      <p:bldP spid="14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176726" y="234960"/>
            <a:ext cx="9501254" cy="745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101600" dist="139700" algn="ctr" rotWithShape="0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PER QUÈ ÉS TAN IMPORTANT?</a:t>
            </a:r>
            <a:endParaRPr kumimoji="0" lang="ca-ES" sz="4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0000FF"/>
              </a:solidFill>
              <a:effectLst>
                <a:outerShdw blurRad="101600" dist="1397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49205" y="980728"/>
            <a:ext cx="7974150" cy="1308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ca-ES" sz="28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LES PLANTES FABRIQUEN OXÍGEN REDUEIXEN LA CONTAMINACIÓ </a:t>
            </a:r>
          </a:p>
        </p:txBody>
      </p:sp>
      <p:pic>
        <p:nvPicPr>
          <p:cNvPr id="1030" name="Picture 6" descr="今さら聞けない 正しいお庭のお水やりのこと｜ガーデンコラム｜ガーデン&amp;エクステリアの株式会社山宝">
            <a:extLst>
              <a:ext uri="{FF2B5EF4-FFF2-40B4-BE49-F238E27FC236}">
                <a16:creationId xmlns:a16="http://schemas.microsoft.com/office/drawing/2014/main" id="{053CBE5D-3C9A-41CC-83D9-BF07CAAA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98" y="2274289"/>
            <a:ext cx="6349604" cy="434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968026" y="428994"/>
            <a:ext cx="7207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ca-ES" sz="28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PROTEGEIX LES PLATGES DE L’EROSIÓ I DELS TEMPORALS.</a:t>
            </a:r>
          </a:p>
        </p:txBody>
      </p:sp>
      <p:pic>
        <p:nvPicPr>
          <p:cNvPr id="2050" name="Picture 2" descr="🌱 L’acumulació de les fulles mortes de la Posidonia oceanica damunt les ...">
            <a:extLst>
              <a:ext uri="{FF2B5EF4-FFF2-40B4-BE49-F238E27FC236}">
                <a16:creationId xmlns:a16="http://schemas.microsoft.com/office/drawing/2014/main" id="{635ECCF5-5034-424E-AA5F-1A0FD3571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6"/>
          <a:stretch/>
        </p:blipFill>
        <p:spPr bwMode="auto">
          <a:xfrm>
            <a:off x="876586" y="1484783"/>
            <a:ext cx="7439830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2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54868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ca-ES" sz="28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MOLT IMPORTANT EN LA XARXA TRÒFICA MARINA.</a:t>
            </a:r>
            <a:r>
              <a:rPr lang="ca-ES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3074" name="Picture 2" descr="Poster: Posidonia Oceanica :: Behance">
            <a:extLst>
              <a:ext uri="{FF2B5EF4-FFF2-40B4-BE49-F238E27FC236}">
                <a16:creationId xmlns:a16="http://schemas.microsoft.com/office/drawing/2014/main" id="{D7D554BA-EC82-47FE-8C52-42F56579A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" b="3879"/>
          <a:stretch/>
        </p:blipFill>
        <p:spPr bwMode="auto">
          <a:xfrm>
            <a:off x="332923" y="1340768"/>
            <a:ext cx="847815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2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361414" y="260648"/>
            <a:ext cx="813831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8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FA DE REFUGI PER A MOLTS ORGANISMES.</a:t>
            </a:r>
          </a:p>
        </p:txBody>
      </p:sp>
      <p:pic>
        <p:nvPicPr>
          <p:cNvPr id="10" name="Picture 4" descr="http://eu.oceana.org/sites/default/files/euo/Pradera_Juan_Cuetos_15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4" y="2870914"/>
            <a:ext cx="2740381" cy="18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marenostrum.org/vidamarina/vegetalia/fanerogamas/posidonia/nac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10" y="2870914"/>
            <a:ext cx="2740381" cy="18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:\Amanda\Desktop\BIOSFERA\ACTIVITATS EDUCATIVES\ACTIVITATS BIOSFERA\TALLERS\POSIDÒNIA\RECURSOS\gabriel_grimsditch__iucn_sea_urchin_in_seagrass_nya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66" y="4802439"/>
            <a:ext cx="2759642" cy="18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D:\Amanda\Desktop\BIOSFERA\ACTIVITATS EDUCATIVES\ACTIVITATS BIOSFERA\TALLERS\POSIDÒNIA\RECURSOS\Posidoni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4" y="4815130"/>
            <a:ext cx="2735592" cy="18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2.bp.blogspot.com/_Cs3wN00RCEc/THJxydtY25I/AAAAAAAAAlg/oiD1YGOa9-I/s1600/Figure+2+by+Ioulios+Glabedak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66" y="2870914"/>
            <a:ext cx="2781293" cy="18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4.bp.blogspot.com/-evEtADCqF4o/TcG9qLKMANI/AAAAAAAAAAc/l5r3hXCFyRk/s1600/GEDC02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10" y="4802439"/>
            <a:ext cx="2740380" cy="18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ignos de recuperación para las praderas submarinas en Europa - Última ...">
            <a:extLst>
              <a:ext uri="{FF2B5EF4-FFF2-40B4-BE49-F238E27FC236}">
                <a16:creationId xmlns:a16="http://schemas.microsoft.com/office/drawing/2014/main" id="{FC652F42-D38D-41D1-BBC4-188AA852F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684" r="22139" b="-684"/>
          <a:stretch/>
        </p:blipFill>
        <p:spPr bwMode="auto">
          <a:xfrm>
            <a:off x="356624" y="926698"/>
            <a:ext cx="2740382" cy="18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inco beneficios de la posidonia para el mar | Baleares">
            <a:extLst>
              <a:ext uri="{FF2B5EF4-FFF2-40B4-BE49-F238E27FC236}">
                <a16:creationId xmlns:a16="http://schemas.microsoft.com/office/drawing/2014/main" id="{E2361FA1-34F8-4400-AD04-0CBAA4EB7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/>
          <a:stretch/>
        </p:blipFill>
        <p:spPr bwMode="auto">
          <a:xfrm>
            <a:off x="3201808" y="926682"/>
            <a:ext cx="2740382" cy="185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posidonia, una planta al rescate del Mediterráneo">
            <a:extLst>
              <a:ext uri="{FF2B5EF4-FFF2-40B4-BE49-F238E27FC236}">
                <a16:creationId xmlns:a16="http://schemas.microsoft.com/office/drawing/2014/main" id="{ADB50354-0D25-4069-95EE-00D377AF1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/>
          <a:stretch/>
        </p:blipFill>
        <p:spPr bwMode="auto">
          <a:xfrm>
            <a:off x="6056866" y="926682"/>
            <a:ext cx="2740381" cy="18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6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214346" y="25400"/>
            <a:ext cx="9501254" cy="745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800" b="1" dirty="0">
                <a:ln>
                  <a:solidFill>
                    <a:schemeClr val="bg1"/>
                  </a:solidFill>
                </a:ln>
                <a:solidFill>
                  <a:srgbClr val="66FFFF"/>
                </a:solidFill>
                <a:effectLst>
                  <a:outerShdw blurRad="101600" dist="139700" algn="ctr" rotWithShape="0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j-ea"/>
                <a:cs typeface="+mj-cs"/>
              </a:rPr>
              <a:t>AMENACES HUMANES </a:t>
            </a:r>
            <a:endParaRPr kumimoji="0" lang="ca-ES" sz="48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66FFFF"/>
              </a:solidFill>
              <a:effectLst>
                <a:outerShdw blurRad="101600" dist="1397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pic>
        <p:nvPicPr>
          <p:cNvPr id="5126" name="Picture 6" descr="Esquema de factors que amenaçen les fanerògames">
            <a:extLst>
              <a:ext uri="{FF2B5EF4-FFF2-40B4-BE49-F238E27FC236}">
                <a16:creationId xmlns:a16="http://schemas.microsoft.com/office/drawing/2014/main" id="{DE58493C-0912-44A2-9A58-C15F7C2C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9" y="1052736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06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190</Words>
  <Application>Microsoft Office PowerPoint</Application>
  <PresentationFormat>Presentación en pantalla (4:3)</PresentationFormat>
  <Paragraphs>49</Paragraphs>
  <Slides>14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Berlin Sans FB</vt:lpstr>
      <vt:lpstr>Calibri</vt:lpstr>
      <vt:lpstr>Comic Sans MS</vt:lpstr>
      <vt:lpstr>Perpetua</vt:lpstr>
      <vt:lpstr>Tema de Office</vt:lpstr>
      <vt:lpstr>Els boscos de posidònia, el tresor submergit de la Mediterrània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Amanda</dc:creator>
  <cp:lastModifiedBy>BIOSFERA AEA</cp:lastModifiedBy>
  <cp:revision>77</cp:revision>
  <dcterms:created xsi:type="dcterms:W3CDTF">2011-11-03T09:51:08Z</dcterms:created>
  <dcterms:modified xsi:type="dcterms:W3CDTF">2026-03-01T15:16:32Z</dcterms:modified>
</cp:coreProperties>
</file>