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77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4" r:id="rId15"/>
    <p:sldId id="275" r:id="rId16"/>
    <p:sldId id="276" r:id="rId17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Overlock" panose="020B0604020202020204" charset="0"/>
      <p:regular r:id="rId23"/>
      <p:bold r:id="rId24"/>
      <p:italic r:id="rId25"/>
      <p:boldItalic r:id="rId26"/>
    </p:embeddedFont>
    <p:embeddedFont>
      <p:font typeface="Perpetua" panose="02020502060401020303" pitchFamily="18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VUa6OpEtLr0LLJ63L6omsOLWR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</a:t>
            </a:fld>
            <a:endParaRPr 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dd332dea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32dd332dea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2dd332deaa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48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 fontScale="90000"/>
          </a:bodyPr>
          <a:lstStyle/>
          <a:p>
            <a:r>
              <a:rPr lang="ca-ES" dirty="0"/>
              <a:t>Els boscos de posidònia, el tresor submergit de la Mediterrània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5136" y="1959800"/>
            <a:ext cx="1240920" cy="1109160"/>
          </a:xfrm>
          <a:prstGeom prst="rect">
            <a:avLst/>
          </a:prstGeom>
          <a:ln w="0">
            <a:noFill/>
          </a:ln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5" name="Imagen 40">
            <a:extLst>
              <a:ext uri="{FF2B5EF4-FFF2-40B4-BE49-F238E27FC236}">
                <a16:creationId xmlns:a16="http://schemas.microsoft.com/office/drawing/2014/main" id="{099468BF-7604-A51B-7DC6-9A5CFA03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3" y="5005581"/>
            <a:ext cx="2159898" cy="54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 de texto 41">
            <a:extLst>
              <a:ext uri="{FF2B5EF4-FFF2-40B4-BE49-F238E27FC236}">
                <a16:creationId xmlns:a16="http://schemas.microsoft.com/office/drawing/2014/main" id="{22E716AE-E034-110B-FD49-09CAACE11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805" y="5225775"/>
            <a:ext cx="1772195" cy="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ç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c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rrec del </a:t>
            </a:r>
            <a:endParaRPr kumimoji="0" lang="ca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Patrimoni Natural 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Imagen 36">
            <a:extLst>
              <a:ext uri="{FF2B5EF4-FFF2-40B4-BE49-F238E27FC236}">
                <a16:creationId xmlns:a16="http://schemas.microsoft.com/office/drawing/2014/main" id="{D5CB8178-1D02-1508-60E4-20BAD426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50" y="5970096"/>
            <a:ext cx="714016" cy="45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37">
            <a:extLst>
              <a:ext uri="{FF2B5EF4-FFF2-40B4-BE49-F238E27FC236}">
                <a16:creationId xmlns:a16="http://schemas.microsoft.com/office/drawing/2014/main" id="{558ABF46-623C-CB42-E43B-0618E335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62" y="6026841"/>
            <a:ext cx="1104493" cy="5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31">
            <a:extLst>
              <a:ext uri="{FF2B5EF4-FFF2-40B4-BE49-F238E27FC236}">
                <a16:creationId xmlns:a16="http://schemas.microsoft.com/office/drawing/2014/main" id="{AB36D333-B987-BF5B-1038-AD12D994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86" y="5980480"/>
            <a:ext cx="702860" cy="6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35">
            <a:extLst>
              <a:ext uri="{FF2B5EF4-FFF2-40B4-BE49-F238E27FC236}">
                <a16:creationId xmlns:a16="http://schemas.microsoft.com/office/drawing/2014/main" id="{9ABCC5BE-8CAD-0FAE-BA3B-F06AFD5B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89" y="5700466"/>
            <a:ext cx="698397" cy="103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32">
            <a:extLst>
              <a:ext uri="{FF2B5EF4-FFF2-40B4-BE49-F238E27FC236}">
                <a16:creationId xmlns:a16="http://schemas.microsoft.com/office/drawing/2014/main" id="{298D8860-FD04-5560-D0E8-EC7E83B4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36" y="6058663"/>
            <a:ext cx="1204901" cy="4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n 34">
            <a:extLst>
              <a:ext uri="{FF2B5EF4-FFF2-40B4-BE49-F238E27FC236}">
                <a16:creationId xmlns:a16="http://schemas.microsoft.com/office/drawing/2014/main" id="{56C34927-FCA4-1A93-8633-F74F8CDE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2" y="13397526"/>
            <a:ext cx="1858674" cy="5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 de texto 38">
            <a:extLst>
              <a:ext uri="{FF2B5EF4-FFF2-40B4-BE49-F238E27FC236}">
                <a16:creationId xmlns:a16="http://schemas.microsoft.com/office/drawing/2014/main" id="{BD0B12DC-9271-44C0-F48F-634645A8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5596" y="4764448"/>
            <a:ext cx="1564845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 el suport de: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 de texto 39">
            <a:extLst>
              <a:ext uri="{FF2B5EF4-FFF2-40B4-BE49-F238E27FC236}">
                <a16:creationId xmlns:a16="http://schemas.microsoft.com/office/drawing/2014/main" id="{81AC0A60-34A7-5CB5-FC6E-55E6EBBB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56" y="5929758"/>
            <a:ext cx="1127467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labora: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33">
            <a:extLst>
              <a:ext uri="{FF2B5EF4-FFF2-40B4-BE49-F238E27FC236}">
                <a16:creationId xmlns:a16="http://schemas.microsoft.com/office/drawing/2014/main" id="{E6A64CF1-BA44-5FCB-316C-8551FA2D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64" y="13442964"/>
            <a:ext cx="2222372" cy="5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F5DA1714-714E-992D-E89E-323B68DE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4437112"/>
            <a:ext cx="9330755" cy="64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23EACD1-7AA9-87B9-D75E-FE33FA9C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61" y="4581128"/>
            <a:ext cx="933075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A6081A8D-C050-26D7-B7D2-773165D9F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93" y="5088044"/>
            <a:ext cx="933075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7A70843-03B7-48FB-7A21-C8D1E6CD6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89" y="5020777"/>
            <a:ext cx="1856263" cy="58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AEE373F-2203-EDFF-6120-AEDD8BCC7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21" y="5041841"/>
            <a:ext cx="2218068" cy="57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/>
        </p:nvSpPr>
        <p:spPr>
          <a:xfrm>
            <a:off x="361414" y="260648"/>
            <a:ext cx="813831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FA DE REFUGI PER A MOLTS ORGANISMES.</a:t>
            </a:r>
            <a:endParaRPr/>
          </a:p>
        </p:txBody>
      </p:sp>
      <p:pic>
        <p:nvPicPr>
          <p:cNvPr id="204" name="Google Shape;204;p10" descr="http://eu.oceana.org/sites/default/files/euo/Pradera_Juan_Cuetos_159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14" y="2870914"/>
            <a:ext cx="2740381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 descr="http://marenostrum.org/vidamarina/vegetalia/fanerogamas/posidonia/nacr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1810" y="2870914"/>
            <a:ext cx="2740381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 descr="D:\Amanda\Desktop\BIOSFERA\ACTIVITATS EDUCATIVES\ACTIVITATS BIOSFERA\TALLERS\POSIDÒNIA\RECURSOS\gabriel_grimsditch__iucn_sea_urchin_in_seagrass_nyali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6866" y="4802439"/>
            <a:ext cx="2759642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 descr="D:\Amanda\Desktop\BIOSFERA\ACTIVITATS EDUCATIVES\ACTIVITATS BIOSFERA\TALLERS\POSIDÒNIA\RECURSOS\Posidonia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414" y="4815130"/>
            <a:ext cx="2735592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 descr="http://2.bp.blogspot.com/_Cs3wN00RCEc/THJxydtY25I/AAAAAAAAAlg/oiD1YGOa9-I/s1600/Figure+2+by+Ioulios+Glabedaki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6866" y="2870914"/>
            <a:ext cx="2781293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 descr="http://4.bp.blogspot.com/-evEtADCqF4o/TcG9qLKMANI/AAAAAAAAAAc/l5r3hXCFyRk/s1600/GEDC021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1810" y="4802439"/>
            <a:ext cx="2740380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 descr="Signos de recuperación para las praderas submarinas en Europa - Última ..."/>
          <p:cNvPicPr preferRelativeResize="0"/>
          <p:nvPr/>
        </p:nvPicPr>
        <p:blipFill rotWithShape="1">
          <a:blip r:embed="rId9">
            <a:alphaModFix/>
          </a:blip>
          <a:srcRect l="10472" t="684" r="22139" b="-683"/>
          <a:stretch/>
        </p:blipFill>
        <p:spPr>
          <a:xfrm>
            <a:off x="356624" y="926698"/>
            <a:ext cx="2740382" cy="185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Cinco beneficios de la posidonia para el mar | Baleares"/>
          <p:cNvPicPr preferRelativeResize="0"/>
          <p:nvPr/>
        </p:nvPicPr>
        <p:blipFill rotWithShape="1">
          <a:blip r:embed="rId10">
            <a:alphaModFix/>
          </a:blip>
          <a:srcRect l="15483"/>
          <a:stretch/>
        </p:blipFill>
        <p:spPr>
          <a:xfrm>
            <a:off x="3201808" y="926682"/>
            <a:ext cx="2740382" cy="185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 descr="La posidonia, una planta al rescate del Mediterráneo"/>
          <p:cNvPicPr preferRelativeResize="0"/>
          <p:nvPr/>
        </p:nvPicPr>
        <p:blipFill rotWithShape="1">
          <a:blip r:embed="rId11">
            <a:alphaModFix/>
          </a:blip>
          <a:srcRect t="2258"/>
          <a:stretch/>
        </p:blipFill>
        <p:spPr>
          <a:xfrm>
            <a:off x="6056866" y="926682"/>
            <a:ext cx="2740381" cy="1867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"/>
          <p:cNvSpPr txBox="1"/>
          <p:nvPr/>
        </p:nvSpPr>
        <p:spPr>
          <a:xfrm>
            <a:off x="-214346" y="25400"/>
            <a:ext cx="9501254" cy="74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6FF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66FFFF"/>
                </a:solidFill>
                <a:latin typeface="Overlock"/>
                <a:ea typeface="Overlock"/>
                <a:cs typeface="Overlock"/>
                <a:sym typeface="Overlock"/>
              </a:rPr>
              <a:t>AMENACES HUMANES </a:t>
            </a:r>
            <a:endParaRPr sz="4800" b="1" i="0" u="none" strike="noStrike" cap="none">
              <a:solidFill>
                <a:srgbClr val="66FF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59" name="Google Shape;259;p14" descr="Esquema de factors que amenaçen les fanerògam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589" y="1052736"/>
            <a:ext cx="7392821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5" descr="Platja ocupada i contami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120159"/>
            <a:ext cx="8136904" cy="542460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5"/>
          <p:cNvSpPr txBox="1"/>
          <p:nvPr/>
        </p:nvSpPr>
        <p:spPr>
          <a:xfrm>
            <a:off x="1714366" y="227856"/>
            <a:ext cx="5715267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CONTAMINACIÓ MARINA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/>
          <p:nvPr/>
        </p:nvSpPr>
        <p:spPr>
          <a:xfrm>
            <a:off x="2555776" y="227856"/>
            <a:ext cx="422578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XARXES DE PESCA </a:t>
            </a:r>
            <a:endParaRPr/>
          </a:p>
        </p:txBody>
      </p:sp>
      <p:pic>
        <p:nvPicPr>
          <p:cNvPr id="273" name="Google Shape;273;p16"/>
          <p:cNvPicPr preferRelativeResize="0"/>
          <p:nvPr/>
        </p:nvPicPr>
        <p:blipFill rotWithShape="1">
          <a:blip r:embed="rId3">
            <a:alphaModFix/>
          </a:blip>
          <a:srcRect r="12988"/>
          <a:stretch/>
        </p:blipFill>
        <p:spPr>
          <a:xfrm>
            <a:off x="369598" y="1091952"/>
            <a:ext cx="8404804" cy="543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/>
          <p:nvPr/>
        </p:nvSpPr>
        <p:spPr>
          <a:xfrm>
            <a:off x="1714366" y="227856"/>
            <a:ext cx="5715267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ÀNCORES DELS VAIXELLS</a:t>
            </a:r>
            <a:endParaRPr/>
          </a:p>
        </p:txBody>
      </p:sp>
      <p:pic>
        <p:nvPicPr>
          <p:cNvPr id="287" name="Google Shape;2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556" y="1196752"/>
            <a:ext cx="7992888" cy="529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"/>
          <p:cNvSpPr txBox="1"/>
          <p:nvPr/>
        </p:nvSpPr>
        <p:spPr>
          <a:xfrm>
            <a:off x="2315091" y="188640"/>
            <a:ext cx="4513817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ESPÈCIES INVASORES</a:t>
            </a:r>
            <a:endParaRPr/>
          </a:p>
        </p:txBody>
      </p:sp>
      <p:pic>
        <p:nvPicPr>
          <p:cNvPr id="294" name="Google Shape;294;p19"/>
          <p:cNvPicPr preferRelativeResize="0"/>
          <p:nvPr/>
        </p:nvPicPr>
        <p:blipFill rotWithShape="1">
          <a:blip r:embed="rId3">
            <a:alphaModFix/>
          </a:blip>
          <a:srcRect r="5112" b="14378"/>
          <a:stretch/>
        </p:blipFill>
        <p:spPr>
          <a:xfrm>
            <a:off x="528804" y="1052736"/>
            <a:ext cx="8086391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0" descr="CUIDEM EL MAR: El Clúster Nàutic Català lluita per una Nàutica Catalana  renovable i sostenible | Clúster Nàutic Català"/>
          <p:cNvPicPr preferRelativeResize="0"/>
          <p:nvPr/>
        </p:nvPicPr>
        <p:blipFill rotWithShape="1">
          <a:blip r:embed="rId3">
            <a:alphaModFix/>
          </a:blip>
          <a:srcRect l="1" r="40843"/>
          <a:stretch/>
        </p:blipFill>
        <p:spPr>
          <a:xfrm>
            <a:off x="22095" y="0"/>
            <a:ext cx="91219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5580112" y="3656749"/>
            <a:ext cx="3456383" cy="852371"/>
          </a:xfrm>
          <a:prstGeom prst="wedgeRoundRectCallout">
            <a:avLst>
              <a:gd name="adj1" fmla="val -48062"/>
              <a:gd name="adj2" fmla="val 92823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251520" y="1700808"/>
            <a:ext cx="3920657" cy="367064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 descr="D:\Amanda\Desktop\BIOSFERA\ACTIVITATS EDUCATIVES\ACTIVITATS BIOSFERA\TALLERS\POSIDÒNIA\RECURSOS\posidonia_oceanic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139" y="1844824"/>
            <a:ext cx="2301500" cy="320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-214346" y="25400"/>
            <a:ext cx="9501254" cy="81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66CCFF"/>
                </a:solidFill>
                <a:latin typeface="Overlock"/>
                <a:ea typeface="Overlock"/>
                <a:cs typeface="Overlock"/>
                <a:sym typeface="Overlock"/>
              </a:rPr>
              <a:t>QUÈ ÉS POSIDONIA ?</a:t>
            </a:r>
            <a:endParaRPr sz="4800" b="1" i="0" u="none" strike="noStrike" cap="none">
              <a:solidFill>
                <a:srgbClr val="66CC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182713" y="836712"/>
            <a:ext cx="863776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ÉS UNA PLANTA SUPERIOR QUE VIU AL MAR, QUE TÉ ARRELS TIGES I FULLES. </a:t>
            </a:r>
            <a:endParaRPr sz="20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3" name="Google Shape;113;p3"/>
          <p:cNvCxnSpPr/>
          <p:nvPr/>
        </p:nvCxnSpPr>
        <p:spPr>
          <a:xfrm>
            <a:off x="1557535" y="4797321"/>
            <a:ext cx="72008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4" name="Google Shape;114;p3"/>
          <p:cNvCxnSpPr/>
          <p:nvPr/>
        </p:nvCxnSpPr>
        <p:spPr>
          <a:xfrm rot="10800000" flipH="1">
            <a:off x="2015444" y="4080327"/>
            <a:ext cx="543839" cy="1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5" name="Google Shape;115;p3"/>
          <p:cNvCxnSpPr/>
          <p:nvPr/>
        </p:nvCxnSpPr>
        <p:spPr>
          <a:xfrm>
            <a:off x="1939929" y="2246391"/>
            <a:ext cx="720080" cy="0"/>
          </a:xfrm>
          <a:prstGeom prst="straightConnector1">
            <a:avLst/>
          </a:prstGeom>
          <a:noFill/>
          <a:ln w="38100" cap="flat" cmpd="sng">
            <a:solidFill>
              <a:srgbClr val="17365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6" name="Google Shape;116;p3"/>
          <p:cNvSpPr txBox="1"/>
          <p:nvPr/>
        </p:nvSpPr>
        <p:spPr>
          <a:xfrm>
            <a:off x="2227961" y="4543979"/>
            <a:ext cx="1872208" cy="49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ARRELS</a:t>
            </a:r>
            <a:endParaRPr sz="2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2483768" y="3830567"/>
            <a:ext cx="1872208" cy="49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TIGES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(RIZOMES)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2660009" y="1996630"/>
            <a:ext cx="1440160" cy="49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FULLES</a:t>
            </a:r>
            <a:endParaRPr sz="20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4363081" y="1484784"/>
            <a:ext cx="4457392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2000"/>
              <a:buFont typeface="Comic Sans MS"/>
              <a:buNone/>
            </a:pPr>
            <a:r>
              <a:rPr lang="es-ES" sz="20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FA FLORS, FRUITS I LLAVORS.</a:t>
            </a:r>
            <a:endParaRPr sz="20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0" name="Google Shape;120;p3" descr="D:\Amanda\Desktop\BIOSFERA\ACTIVITATS EDUCATIVES\ACTIVITATS BIOSFERA\TALLERS\POSIDÒNIA\RECURSOS\Sin título-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7584" y="2025975"/>
            <a:ext cx="2086632" cy="143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 descr="http://marenostrum.org/vidamarina/vegetalia/fanerogamas/posidonia/flor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984" y="2029990"/>
            <a:ext cx="2097536" cy="143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5508104" y="3573015"/>
            <a:ext cx="3528049" cy="108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omic Sans MS"/>
              <a:buNone/>
            </a:pPr>
            <a:r>
              <a:rPr lang="es-ES" sz="1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 SEU NOM VE DE </a:t>
            </a:r>
            <a:r>
              <a:rPr lang="es-ES" sz="1600" b="1" i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POSIDÓ</a:t>
            </a:r>
            <a:r>
              <a:rPr lang="es-ES" sz="1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DEU DEL MAR PELS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omic Sans MS"/>
              <a:buNone/>
            </a:pPr>
            <a:r>
              <a:rPr lang="es-ES" sz="1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ANTICS GRECS.</a:t>
            </a:r>
            <a:endParaRPr sz="1600" b="1" i="0" u="none" strike="noStrike" cap="non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3" name="Google Shape;123;p3" descr="D:\Amanda\Desktop\BIOSFERA\ACTIVITATS EDUCATIVES\ACTIVITATS BIOSFERA\TALLERS\POSIDÒNIA\RECURSOS\Sin título-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3928" y="4191713"/>
            <a:ext cx="2349500" cy="25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/>
        </p:nvSpPr>
        <p:spPr>
          <a:xfrm>
            <a:off x="839304" y="765379"/>
            <a:ext cx="720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27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PILOTES DE POSIDÒNIA</a:t>
            </a:r>
            <a:endParaRPr sz="2300"/>
          </a:p>
        </p:txBody>
      </p:sp>
      <p:pic>
        <p:nvPicPr>
          <p:cNvPr id="135" name="Google Shape;13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00" y="1880746"/>
            <a:ext cx="4128700" cy="309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450" y="1880731"/>
            <a:ext cx="4128708" cy="3096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dd332deaa_0_4"/>
          <p:cNvSpPr txBox="1"/>
          <p:nvPr/>
        </p:nvSpPr>
        <p:spPr>
          <a:xfrm>
            <a:off x="-214346" y="25400"/>
            <a:ext cx="95013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66CCFF"/>
                </a:solidFill>
                <a:latin typeface="Overlock"/>
                <a:ea typeface="Overlock"/>
                <a:cs typeface="Overlock"/>
                <a:sym typeface="Overlock"/>
              </a:rPr>
              <a:t>ON VIU LA POSIDONIA ?</a:t>
            </a:r>
            <a:endParaRPr sz="4800" b="1" i="0" u="none" strike="noStrike" cap="none">
              <a:solidFill>
                <a:srgbClr val="66CC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3" name="Google Shape;143;g32dd332deaa_0_4"/>
          <p:cNvSpPr txBox="1"/>
          <p:nvPr/>
        </p:nvSpPr>
        <p:spPr>
          <a:xfrm>
            <a:off x="107504" y="764704"/>
            <a:ext cx="720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ÉS UNA PLANTA </a:t>
            </a:r>
            <a:r>
              <a:rPr lang="es-ES" sz="1800" b="1" i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ENDÈMICA</a:t>
            </a: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LA MAR MEDITERRÀNIA </a:t>
            </a:r>
            <a:endParaRPr/>
          </a:p>
        </p:txBody>
      </p:sp>
      <p:sp>
        <p:nvSpPr>
          <p:cNvPr id="144" name="Google Shape;144;g32dd332deaa_0_4"/>
          <p:cNvSpPr txBox="1"/>
          <p:nvPr/>
        </p:nvSpPr>
        <p:spPr>
          <a:xfrm>
            <a:off x="5652120" y="1772816"/>
            <a:ext cx="3203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VIU EN FONS DE SORRA BEN IL·LUMINATS.</a:t>
            </a: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5" name="Google Shape;145;g32dd332deaa_0_4" descr="D:\Amanda\Desktop\BIOSFERA\ACTIVITATS EDUCATIVES\ACTIVITATS BIOSFERA\TALLERS\POSIDÒNIA\RECURSOS\Sin título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268760"/>
            <a:ext cx="5378159" cy="363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2dd332deaa_0_4" descr="http://www.aquaventurabuceo.es/imagenes/fotosAngel/189_posidon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3732" y="2440626"/>
            <a:ext cx="3362765" cy="200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2dd332deaa_0_4" descr="D:\Amanda\Desktop\BIOSFERA\ACTIVITATS EDUCATIVES\ACTIVITATS BIOSFERA\TALLERS\POSIDÒNIA\RECURSOS\Sin título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3789040"/>
            <a:ext cx="1656184" cy="104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32dd332deaa_0_4"/>
          <p:cNvSpPr txBox="1"/>
          <p:nvPr/>
        </p:nvSpPr>
        <p:spPr>
          <a:xfrm>
            <a:off x="107504" y="5013176"/>
            <a:ext cx="48966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DAEEF3"/>
              </a:buClr>
              <a:buSzPts val="1800"/>
              <a:buFont typeface="Comic Sans MS"/>
              <a:buNone/>
            </a:pPr>
            <a:r>
              <a:rPr lang="es-ES" sz="1800" b="1">
                <a:solidFill>
                  <a:srgbClr val="DAEEF3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FORMA BOSCOS SUBMARINS, TAMBÉ ANOMENATS HERBEIS, PRADERIES I, FINS I TOT, ALGUERS.</a:t>
            </a:r>
            <a:endParaRPr sz="1800" b="1" i="0" u="none" strike="noStrike" cap="none">
              <a:solidFill>
                <a:srgbClr val="DAEE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9" name="Google Shape;149;g32dd332deaa_0_4" descr="http://www.vistaalmar.es/images/stories/posidonia-prader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0072" y="4547304"/>
            <a:ext cx="3528392" cy="220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2dd332deaa_0_4" descr="http://blog.paisajesdemar.com/wp-content/uploads/2011/08/d-posidonia134-22x3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91880" y="5737244"/>
            <a:ext cx="1656184" cy="1076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/>
        </p:nvSpPr>
        <p:spPr>
          <a:xfrm>
            <a:off x="-176726" y="234960"/>
            <a:ext cx="9501254" cy="74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800"/>
              <a:buFont typeface="Overlock"/>
              <a:buNone/>
            </a:pPr>
            <a:r>
              <a:rPr lang="es-ES" sz="4800" b="1">
                <a:solidFill>
                  <a:srgbClr val="0000FF"/>
                </a:solidFill>
                <a:latin typeface="Overlock"/>
                <a:ea typeface="Overlock"/>
                <a:cs typeface="Overlock"/>
                <a:sym typeface="Overlock"/>
              </a:rPr>
              <a:t>PER QUÈ ÉS TAN IMPORTANT?</a:t>
            </a:r>
            <a:endParaRPr sz="4800" b="1" i="0" u="none" strike="noStrike" cap="none">
              <a:solidFill>
                <a:srgbClr val="0000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549205" y="980728"/>
            <a:ext cx="7974150" cy="130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LES PLANTES FABRIQUEN OXÍGEN I REDUEIXEN LA CONTAMINACIÓ </a:t>
            </a:r>
            <a:endParaRPr/>
          </a:p>
        </p:txBody>
      </p:sp>
      <p:pic>
        <p:nvPicPr>
          <p:cNvPr id="180" name="Google Shape;180;p6" descr="今さら聞けない 正しいお庭のお水やりのこと｜ガーデンコラム｜ガーデン&amp;エクステリアの株式会社山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198" y="2274289"/>
            <a:ext cx="6349604" cy="434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/>
          <p:nvPr/>
        </p:nvSpPr>
        <p:spPr>
          <a:xfrm>
            <a:off x="968026" y="428994"/>
            <a:ext cx="72079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PROTEGEIX LES PLATGES DE L’EROSIÓ I DELS TEMPORALS.</a:t>
            </a:r>
            <a:endParaRPr/>
          </a:p>
        </p:txBody>
      </p:sp>
      <p:pic>
        <p:nvPicPr>
          <p:cNvPr id="187" name="Google Shape;187;p7" descr="🌱 L’acumulació de les fulles mortes de la Posidonia oceanica damunt les ..."/>
          <p:cNvPicPr preferRelativeResize="0"/>
          <p:nvPr/>
        </p:nvPicPr>
        <p:blipFill rotWithShape="1">
          <a:blip r:embed="rId3">
            <a:alphaModFix/>
          </a:blip>
          <a:srcRect b="4676"/>
          <a:stretch/>
        </p:blipFill>
        <p:spPr>
          <a:xfrm>
            <a:off x="876586" y="1484783"/>
            <a:ext cx="7439830" cy="5040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/>
          <p:nvPr/>
        </p:nvSpPr>
        <p:spPr>
          <a:xfrm>
            <a:off x="395536" y="548680"/>
            <a:ext cx="83529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MOLT IMPORTANT EN LA XARXA TRÒFICA MARINA.</a:t>
            </a:r>
            <a:r>
              <a:rPr lang="es-ES" sz="1800" b="1">
                <a:solidFill>
                  <a:srgbClr val="36609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</p:txBody>
      </p:sp>
      <p:pic>
        <p:nvPicPr>
          <p:cNvPr id="193" name="Google Shape;193;p8" descr="Poster: Posidonia Oceanica :: Behance"/>
          <p:cNvPicPr preferRelativeResize="0"/>
          <p:nvPr/>
        </p:nvPicPr>
        <p:blipFill rotWithShape="1">
          <a:blip r:embed="rId3">
            <a:alphaModFix/>
          </a:blip>
          <a:srcRect r="4927" b="3878"/>
          <a:stretch/>
        </p:blipFill>
        <p:spPr>
          <a:xfrm>
            <a:off x="332923" y="1340767"/>
            <a:ext cx="8478153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" y="-7539"/>
            <a:ext cx="9154052" cy="6865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215</Words>
  <Application>Microsoft Office PowerPoint</Application>
  <PresentationFormat>Presentación en pantalla (4:3)</PresentationFormat>
  <Paragraphs>46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Perpetua</vt:lpstr>
      <vt:lpstr>Overlock</vt:lpstr>
      <vt:lpstr>Calibri</vt:lpstr>
      <vt:lpstr>Comic Sans MS</vt:lpstr>
      <vt:lpstr>Arial</vt:lpstr>
      <vt:lpstr>Tema de Office</vt:lpstr>
      <vt:lpstr>Els boscos de posidònia, el tresor submergit de la Mediterrània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Amanda</dc:creator>
  <cp:lastModifiedBy>BIOSFERA AEA</cp:lastModifiedBy>
  <cp:revision>8</cp:revision>
  <dcterms:created xsi:type="dcterms:W3CDTF">2011-11-03T09:51:08Z</dcterms:created>
  <dcterms:modified xsi:type="dcterms:W3CDTF">2026-03-01T15:38:08Z</dcterms:modified>
</cp:coreProperties>
</file>