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1" r:id="rId2"/>
    <p:sldMasterId id="2147483654" r:id="rId3"/>
  </p:sldMasterIdLst>
  <p:notesMasterIdLst>
    <p:notesMasterId r:id="rId32"/>
  </p:notesMasterIdLst>
  <p:sldIdLst>
    <p:sldId id="284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j3KQRf5wXSGlkQib5uRso7yma/9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-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customschemas.google.com/relationships/presentationmetadata" Target="meta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1ADD6-17CC-4357-A666-76675CC7B9D5}" type="slidenum">
              <a:rPr lang="ca-ES" smtClean="0"/>
              <a:pPr/>
              <a:t>1</a:t>
            </a:fld>
            <a:endParaRPr lang="ca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2dd18c7ae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17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3" name="Google Shape;153;g32dd18c7ae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g32dd18c7aeb_0_0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2" name="Google Shape;16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9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1640" cy="34286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1" name="Google Shape;17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0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1640" cy="34286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9" name="Google Shape;17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1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1640" cy="34286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8" name="Google Shape;18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2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3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8" name="Google Shape;21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4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1640" cy="34286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5" name="Google Shape;22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5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1640" cy="34286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0" name="Google Shape;24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6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1640" cy="34286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8" name="Google Shape;24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7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8" name="Google Shape;78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35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8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1640" cy="34286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2" name="Google Shape;27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9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1640" cy="34286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5" name="Google Shape;28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20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22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7" name="Google Shape;29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6" name="Google Shape;30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1640" cy="34286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2" name="Google Shape;312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23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1640" cy="34286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9" name="Google Shape;319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24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26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4" name="Google Shape;33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25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27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6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4" name="Google Shape;34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1640" cy="34286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3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1640" cy="34286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1640" cy="34286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5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1640" cy="34286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8" name="Google Shape;12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6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1640" cy="34286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6" name="Google Shape;13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1640" cy="34286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4" name="Google Shape;14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8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3"/>
          <p:cNvSpPr txBox="1"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3"/>
          <p:cNvSpPr txBox="1"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24" name="Google Shape;24;p33"/>
          <p:cNvSpPr txBox="1"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WITH_TEXT" type="blank">
  <p:cSld name="BLANK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0"/>
          <p:cNvSpPr txBox="1"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WITH_TEXT" type="obj">
  <p:cSld name="OBJEC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4"/>
          <p:cNvSpPr txBox="1"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4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4"/>
          <p:cNvSpPr txBox="1"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4"/>
          <p:cNvSpPr txBox="1"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43" name="Google Shape;43;p34"/>
          <p:cNvSpPr txBox="1"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2"/>
          <p:cNvSpPr txBox="1"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2"/>
          <p:cNvSpPr txBox="1"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7"/>
          <p:cNvSpPr txBox="1"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Google Shape;14;p27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9"/>
          <p:cNvSpPr txBox="1"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body" idx="1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body" idx="2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3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body" idx="4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g"/><Relationship Id="rId11" Type="http://schemas.openxmlformats.org/officeDocument/2006/relationships/image" Target="../media/image35.jpg"/><Relationship Id="rId5" Type="http://schemas.openxmlformats.org/officeDocument/2006/relationships/image" Target="../media/image29.jpg"/><Relationship Id="rId10" Type="http://schemas.openxmlformats.org/officeDocument/2006/relationships/image" Target="../media/image34.jp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pn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7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54448" y="394730"/>
            <a:ext cx="7324248" cy="1830065"/>
          </a:xfrm>
        </p:spPr>
        <p:txBody>
          <a:bodyPr>
            <a:normAutofit/>
          </a:bodyPr>
          <a:lstStyle/>
          <a:p>
            <a:r>
              <a:rPr lang="ca-ES" dirty="0"/>
              <a:t>Els boscos de posidònia, el tresor submergit de la Mediterrània</a:t>
            </a:r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>
          <a:xfrm>
            <a:off x="827584" y="3068960"/>
            <a:ext cx="7632848" cy="1703040"/>
          </a:xfrm>
        </p:spPr>
        <p:txBody>
          <a:bodyPr>
            <a:normAutofit/>
          </a:bodyPr>
          <a:lstStyle/>
          <a:p>
            <a:pPr algn="just">
              <a:lnSpc>
                <a:spcPct val="160000"/>
              </a:lnSpc>
            </a:pPr>
            <a:r>
              <a:rPr lang="es-ES" sz="1900" cap="small" dirty="0" err="1">
                <a:solidFill>
                  <a:schemeClr val="tx1"/>
                </a:solidFill>
              </a:rPr>
              <a:t>Projecte</a:t>
            </a:r>
            <a:r>
              <a:rPr lang="es-ES" sz="1900" cap="small" dirty="0">
                <a:solidFill>
                  <a:schemeClr val="tx1"/>
                </a:solidFill>
              </a:rPr>
              <a:t> NATURABEGUR. </a:t>
            </a:r>
            <a:r>
              <a:rPr lang="es-ES" sz="1900" cap="small" dirty="0" err="1">
                <a:solidFill>
                  <a:schemeClr val="tx1"/>
                </a:solidFill>
              </a:rPr>
              <a:t>Millora</a:t>
            </a:r>
            <a:r>
              <a:rPr lang="es-ES" sz="1900" cap="small" dirty="0">
                <a:solidFill>
                  <a:schemeClr val="tx1"/>
                </a:solidFill>
              </a:rPr>
              <a:t> de </a:t>
            </a:r>
            <a:r>
              <a:rPr lang="es-ES" sz="1900" cap="small" dirty="0" err="1">
                <a:solidFill>
                  <a:schemeClr val="tx1"/>
                </a:solidFill>
              </a:rPr>
              <a:t>l’estat</a:t>
            </a:r>
            <a:r>
              <a:rPr lang="es-ES" sz="1900" cap="small" dirty="0">
                <a:solidFill>
                  <a:schemeClr val="tx1"/>
                </a:solidFill>
              </a:rPr>
              <a:t> de </a:t>
            </a:r>
            <a:r>
              <a:rPr lang="es-ES" sz="1900" cap="small" dirty="0" err="1">
                <a:solidFill>
                  <a:schemeClr val="tx1"/>
                </a:solidFill>
              </a:rPr>
              <a:t>conservació</a:t>
            </a:r>
            <a:r>
              <a:rPr lang="es-ES" sz="1900" cap="small" dirty="0">
                <a:solidFill>
                  <a:schemeClr val="tx1"/>
                </a:solidFill>
              </a:rPr>
              <a:t> i la </a:t>
            </a:r>
            <a:r>
              <a:rPr lang="es-ES" sz="1900" cap="small" dirty="0" err="1">
                <a:solidFill>
                  <a:schemeClr val="tx1"/>
                </a:solidFill>
              </a:rPr>
              <a:t>biodiversitat</a:t>
            </a:r>
            <a:r>
              <a:rPr lang="es-ES" sz="1900" cap="small" dirty="0">
                <a:solidFill>
                  <a:schemeClr val="tx1"/>
                </a:solidFill>
              </a:rPr>
              <a:t> de </a:t>
            </a:r>
            <a:r>
              <a:rPr lang="es-ES" sz="1900" cap="small" dirty="0" err="1">
                <a:solidFill>
                  <a:schemeClr val="tx1"/>
                </a:solidFill>
              </a:rPr>
              <a:t>l’espai</a:t>
            </a:r>
            <a:r>
              <a:rPr lang="es-ES" sz="1900" cap="small" dirty="0">
                <a:solidFill>
                  <a:schemeClr val="tx1"/>
                </a:solidFill>
              </a:rPr>
              <a:t> natural </a:t>
            </a:r>
            <a:r>
              <a:rPr lang="es-ES" sz="1900" cap="small">
                <a:solidFill>
                  <a:schemeClr val="tx1"/>
                </a:solidFill>
              </a:rPr>
              <a:t>maritimoterrestre</a:t>
            </a:r>
            <a:r>
              <a:rPr lang="es-ES" sz="1900" cap="small" dirty="0">
                <a:solidFill>
                  <a:schemeClr val="tx1"/>
                </a:solidFill>
              </a:rPr>
              <a:t> de les </a:t>
            </a:r>
            <a:r>
              <a:rPr lang="es-ES" sz="1900" cap="small" dirty="0" err="1">
                <a:solidFill>
                  <a:schemeClr val="tx1"/>
                </a:solidFill>
              </a:rPr>
              <a:t>Muntanyes</a:t>
            </a:r>
            <a:r>
              <a:rPr lang="es-ES" sz="1900" cap="small" dirty="0">
                <a:solidFill>
                  <a:schemeClr val="tx1"/>
                </a:solidFill>
              </a:rPr>
              <a:t> de </a:t>
            </a:r>
            <a:r>
              <a:rPr lang="es-ES" sz="1900" cap="small" dirty="0" err="1">
                <a:solidFill>
                  <a:schemeClr val="tx1"/>
                </a:solidFill>
              </a:rPr>
              <a:t>Begur</a:t>
            </a:r>
            <a:r>
              <a:rPr lang="es-ES" sz="1900" cap="small" dirty="0">
                <a:solidFill>
                  <a:schemeClr val="tx1"/>
                </a:solidFill>
              </a:rPr>
              <a:t>.</a:t>
            </a:r>
            <a:endParaRPr lang="ca-ES" dirty="0"/>
          </a:p>
        </p:txBody>
      </p:sp>
      <p:pic>
        <p:nvPicPr>
          <p:cNvPr id="16" name="Google Shape;103;p1">
            <a:extLst>
              <a:ext uri="{FF2B5EF4-FFF2-40B4-BE49-F238E27FC236}">
                <a16:creationId xmlns:a16="http://schemas.microsoft.com/office/drawing/2014/main" id="{075B28A9-A383-54AF-C3CF-ED02C8C975B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835136" y="1959800"/>
            <a:ext cx="1240920" cy="1109160"/>
          </a:xfrm>
          <a:prstGeom prst="rect">
            <a:avLst/>
          </a:prstGeom>
          <a:ln w="0">
            <a:noFill/>
          </a:ln>
        </p:spPr>
      </p:pic>
      <p:sp>
        <p:nvSpPr>
          <p:cNvPr id="24" name="Rectangle 13">
            <a:extLst>
              <a:ext uri="{FF2B5EF4-FFF2-40B4-BE49-F238E27FC236}">
                <a16:creationId xmlns:a16="http://schemas.microsoft.com/office/drawing/2014/main" id="{97C3B3E7-5411-E873-7967-6449EE65E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564957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2055" name="Imagen 40">
            <a:extLst>
              <a:ext uri="{FF2B5EF4-FFF2-40B4-BE49-F238E27FC236}">
                <a16:creationId xmlns:a16="http://schemas.microsoft.com/office/drawing/2014/main" id="{099468BF-7604-A51B-7DC6-9A5CFA037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75" y="5051205"/>
            <a:ext cx="2159898" cy="54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 de texto 41">
            <a:extLst>
              <a:ext uri="{FF2B5EF4-FFF2-40B4-BE49-F238E27FC236}">
                <a16:creationId xmlns:a16="http://schemas.microsoft.com/office/drawing/2014/main" id="{22E716AE-E034-110B-FD49-09CAACE11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4216" y="5218122"/>
            <a:ext cx="1772195" cy="5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7688" algn="l"/>
              </a:tabLst>
            </a:pPr>
            <a:r>
              <a:rPr kumimoji="0" lang="ca-ES" altLang="es-E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Finan</a:t>
            </a:r>
            <a:r>
              <a:rPr kumimoji="0" lang="ca-ES" altLang="es-E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erpetua" panose="02020502060401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ç</a:t>
            </a:r>
            <a:r>
              <a:rPr kumimoji="0" lang="ca-ES" altLang="es-E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 a c</a:t>
            </a:r>
            <a:r>
              <a:rPr kumimoji="0" lang="ca-ES" altLang="es-E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erpetua" panose="02020502060401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kumimoji="0" lang="ca-ES" altLang="es-E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rrec del </a:t>
            </a:r>
            <a:endParaRPr kumimoji="0" lang="ca-ES" altLang="es-E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7688" algn="l"/>
              </a:tabLst>
            </a:pPr>
            <a:r>
              <a:rPr kumimoji="0" lang="ca-ES" altLang="es-E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Fons del Patrimoni Natural </a:t>
            </a:r>
            <a:endParaRPr kumimoji="0" lang="ca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Imagen 36">
            <a:extLst>
              <a:ext uri="{FF2B5EF4-FFF2-40B4-BE49-F238E27FC236}">
                <a16:creationId xmlns:a16="http://schemas.microsoft.com/office/drawing/2014/main" id="{D5CB8178-1D02-1508-60E4-20BAD4262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529" y="5968176"/>
            <a:ext cx="714016" cy="45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Imagen 37">
            <a:extLst>
              <a:ext uri="{FF2B5EF4-FFF2-40B4-BE49-F238E27FC236}">
                <a16:creationId xmlns:a16="http://schemas.microsoft.com/office/drawing/2014/main" id="{558ABF46-623C-CB42-E43B-0618E335D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588" y="5949329"/>
            <a:ext cx="1104493" cy="56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Imagen 31">
            <a:extLst>
              <a:ext uri="{FF2B5EF4-FFF2-40B4-BE49-F238E27FC236}">
                <a16:creationId xmlns:a16="http://schemas.microsoft.com/office/drawing/2014/main" id="{AB36D333-B987-BF5B-1038-AD12D9942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348" y="5933727"/>
            <a:ext cx="702860" cy="62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n 35">
            <a:extLst>
              <a:ext uri="{FF2B5EF4-FFF2-40B4-BE49-F238E27FC236}">
                <a16:creationId xmlns:a16="http://schemas.microsoft.com/office/drawing/2014/main" id="{9ABCC5BE-8CAD-0FAE-BA3B-F06AFD5BE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164" y="5677795"/>
            <a:ext cx="698397" cy="103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Imagen 32">
            <a:extLst>
              <a:ext uri="{FF2B5EF4-FFF2-40B4-BE49-F238E27FC236}">
                <a16:creationId xmlns:a16="http://schemas.microsoft.com/office/drawing/2014/main" id="{298D8860-FD04-5560-D0E8-EC7E83B4B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74" y="5977525"/>
            <a:ext cx="1204901" cy="45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Imagen 34">
            <a:extLst>
              <a:ext uri="{FF2B5EF4-FFF2-40B4-BE49-F238E27FC236}">
                <a16:creationId xmlns:a16="http://schemas.microsoft.com/office/drawing/2014/main" id="{56C34927-FCA4-1A93-8633-F74F8CDEB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12" y="13397526"/>
            <a:ext cx="1858674" cy="58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 de texto 38">
            <a:extLst>
              <a:ext uri="{FF2B5EF4-FFF2-40B4-BE49-F238E27FC236}">
                <a16:creationId xmlns:a16="http://schemas.microsoft.com/office/drawing/2014/main" id="{BD0B12DC-9271-44C0-F48F-634645A80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1873" y="4755771"/>
            <a:ext cx="1564845" cy="2462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altLang="es-E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Amb el suport de:</a:t>
            </a:r>
            <a:endParaRPr kumimoji="0" lang="ca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Cuadro de texto 39">
            <a:extLst>
              <a:ext uri="{FF2B5EF4-FFF2-40B4-BE49-F238E27FC236}">
                <a16:creationId xmlns:a16="http://schemas.microsoft.com/office/drawing/2014/main" id="{81AC0A60-34A7-5CB5-FC6E-55E6EBBB0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589" y="5922236"/>
            <a:ext cx="1127467" cy="2462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altLang="es-E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</a:t>
            </a:r>
            <a:r>
              <a:rPr kumimoji="0" lang="ca-ES" altLang="es-E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erpetua" panose="02020502060401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·</a:t>
            </a:r>
            <a:r>
              <a:rPr kumimoji="0" lang="ca-ES" altLang="es-E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labora:</a:t>
            </a:r>
            <a:endParaRPr kumimoji="0" lang="ca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Imagen 33">
            <a:extLst>
              <a:ext uri="{FF2B5EF4-FFF2-40B4-BE49-F238E27FC236}">
                <a16:creationId xmlns:a16="http://schemas.microsoft.com/office/drawing/2014/main" id="{E6A64CF1-BA44-5FCB-316C-8551FA2D2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464" y="13442964"/>
            <a:ext cx="2222372" cy="57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2">
            <a:extLst>
              <a:ext uri="{FF2B5EF4-FFF2-40B4-BE49-F238E27FC236}">
                <a16:creationId xmlns:a16="http://schemas.microsoft.com/office/drawing/2014/main" id="{F5DA1714-714E-992D-E89E-323B68DE0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4437112"/>
            <a:ext cx="9330755" cy="64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C23EACD1-7AA9-87B9-D75E-FE33FA9C8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43" y="4626189"/>
            <a:ext cx="9330755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7688" algn="l"/>
              </a:tabLst>
            </a:pPr>
            <a:endParaRPr kumimoji="0" lang="es-ES" altLang="es-E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7688" algn="l"/>
              </a:tabLst>
            </a:pPr>
            <a:r>
              <a:rPr kumimoji="0" lang="es-ES" altLang="es-E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 </a:t>
            </a:r>
            <a:r>
              <a:rPr kumimoji="0" lang="es-ES" altLang="es-ES" sz="1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projecte</a:t>
            </a:r>
            <a:r>
              <a:rPr kumimoji="0" lang="es-ES" altLang="es-E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de:</a:t>
            </a:r>
            <a:endParaRPr kumimoji="0" lang="es-ES" altLang="es-E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7688" algn="l"/>
              </a:tabLst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A6081A8D-C050-26D7-B7D2-773165D9F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593" y="5088044"/>
            <a:ext cx="933075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ES" alt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endParaRPr kumimoji="0" lang="es-ES" altLang="es-E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7A70843-03B7-48FB-7A21-C8D1E6CD6F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02" y="5021546"/>
            <a:ext cx="1856263" cy="580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AEE373F-2203-EDFF-6120-AEDD8BCC77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069389"/>
            <a:ext cx="2218068" cy="571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2dd18c7aeb_0_0"/>
          <p:cNvSpPr txBox="1">
            <a:spLocks noGrp="1"/>
          </p:cNvSpPr>
          <p:nvPr>
            <p:ph type="title" idx="4294967295"/>
          </p:nvPr>
        </p:nvSpPr>
        <p:spPr>
          <a:xfrm>
            <a:off x="457200" y="274680"/>
            <a:ext cx="82293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ESTRUCTURA: COM ES LA POSIDÒNIA?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g32dd18c7aeb_0_0"/>
          <p:cNvSpPr txBox="1">
            <a:spLocks noGrp="1"/>
          </p:cNvSpPr>
          <p:nvPr>
            <p:ph type="body" idx="4294967295"/>
          </p:nvPr>
        </p:nvSpPr>
        <p:spPr>
          <a:xfrm>
            <a:off x="457200" y="1803669"/>
            <a:ext cx="7976100" cy="16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</a:rPr>
              <a:t>Pilotes de posidònia</a:t>
            </a: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/>
              <a:t>Les pilotes de posidònia són acumulacions naturals de fibres de </a:t>
            </a:r>
            <a:r>
              <a:rPr lang="en-US" sz="1800" i="1"/>
              <a:t>Posidonia oceanica</a:t>
            </a:r>
            <a:r>
              <a:rPr lang="en-US" sz="1800"/>
              <a:t> formades pel moviment del mar, que ajuden a protegir les platges i són indicadors de la salut dels ecosistemes marins.</a:t>
            </a:r>
            <a:endParaRPr sz="1800">
              <a:solidFill>
                <a:srgbClr val="000000"/>
              </a:solidFill>
            </a:endParaRPr>
          </a:p>
          <a:p>
            <a:pPr marL="228600" marR="0" lvl="0" indent="0" algn="l" rtl="0">
              <a:lnSpc>
                <a:spcPct val="80000"/>
              </a:lnSpc>
              <a:spcBef>
                <a:spcPts val="1199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None/>
            </a:pPr>
            <a:endParaRPr sz="204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g32dd18c7ae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4600" y="3073144"/>
            <a:ext cx="4128708" cy="3096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32dd18c7aeb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3456669"/>
            <a:ext cx="3617326" cy="2712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"/>
          <p:cNvSpPr txBox="1">
            <a:spLocks noGrp="1"/>
          </p:cNvSpPr>
          <p:nvPr>
            <p:ph type="title" idx="4294967295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ESTRUCTURA: COM ES LA POSIDÒNIA?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9"/>
          <p:cNvSpPr txBox="1">
            <a:spLocks noGrp="1"/>
          </p:cNvSpPr>
          <p:nvPr>
            <p:ph type="body" idx="4294967295"/>
          </p:nvPr>
        </p:nvSpPr>
        <p:spPr>
          <a:xfrm>
            <a:off x="457200" y="15350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228600" marR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90"/>
              <a:buFont typeface="Arial"/>
              <a:buNone/>
            </a:pPr>
            <a:r>
              <a:rPr lang="en-US" sz="20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Forma boscos submarins, també anomenats herbers, praderies i fins i tot, alguers.</a:t>
            </a:r>
            <a:endParaRPr sz="209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0" algn="l" rtl="0">
              <a:lnSpc>
                <a:spcPct val="95000"/>
              </a:lnSpc>
              <a:spcBef>
                <a:spcPts val="1199"/>
              </a:spcBef>
              <a:spcAft>
                <a:spcPts val="0"/>
              </a:spcAft>
              <a:buClr>
                <a:schemeClr val="dk1"/>
              </a:buClr>
              <a:buSzPts val="780"/>
              <a:buFont typeface="Arial"/>
              <a:buNone/>
            </a:pPr>
            <a:endParaRPr sz="78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9"/>
          <p:cNvPicPr preferRelativeResize="0"/>
          <p:nvPr/>
        </p:nvPicPr>
        <p:blipFill rotWithShape="1">
          <a:blip r:embed="rId3">
            <a:alphaModFix/>
          </a:blip>
          <a:srcRect l="55055" t="12825" r="985" b="11391"/>
          <a:stretch/>
        </p:blipFill>
        <p:spPr>
          <a:xfrm>
            <a:off x="5199480" y="3999600"/>
            <a:ext cx="3377880" cy="202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0000" y="2880000"/>
            <a:ext cx="4839120" cy="3144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0"/>
          <p:cNvSpPr txBox="1">
            <a:spLocks noGrp="1"/>
          </p:cNvSpPr>
          <p:nvPr>
            <p:ph type="title"/>
          </p:nvPr>
        </p:nvSpPr>
        <p:spPr>
          <a:xfrm>
            <a:off x="411480" y="259920"/>
            <a:ext cx="8320680" cy="14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3611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DISTRIBUCIÓ: ON VIU LA POSIDÒNIA?</a:t>
            </a:r>
            <a:br>
              <a:rPr lang="en-US" sz="3600"/>
            </a:b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0"/>
          <p:cNvSpPr txBox="1">
            <a:spLocks noGrp="1"/>
          </p:cNvSpPr>
          <p:nvPr>
            <p:ph type="subTitle" idx="1"/>
          </p:nvPr>
        </p:nvSpPr>
        <p:spPr>
          <a:xfrm>
            <a:off x="411480" y="1406880"/>
            <a:ext cx="7382160" cy="4354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Posidonia oceanica és endèmica del Mediterrani, formant praderies denses des de la superfície fins a 40 metres de profunditat, segons la transparència de l’aigua. 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Prefereix: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320" algn="just" rtl="0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Fons sorrencs: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Amb estabilitat i poca competència amb altres espècies.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32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Zones amb corrents suaus: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Que aportin nutrients sense erosionar el substrat.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32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Zones ben il·luminades.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199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22520" y="4425120"/>
            <a:ext cx="3367440" cy="200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"/>
          <p:cNvSpPr/>
          <p:nvPr/>
        </p:nvSpPr>
        <p:spPr>
          <a:xfrm>
            <a:off x="507600" y="546120"/>
            <a:ext cx="9501120" cy="81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DISTRIBUCIÓ: ON VIU LA POSIDÒNIA?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3000"/>
              </a:lnSpc>
              <a:spcBef>
                <a:spcPts val="201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1"/>
          <p:cNvSpPr/>
          <p:nvPr/>
        </p:nvSpPr>
        <p:spPr>
          <a:xfrm>
            <a:off x="507600" y="866160"/>
            <a:ext cx="7200720" cy="664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Planta endèmica del Mediterrani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" name="Google Shape;18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760" y="1531440"/>
            <a:ext cx="7079760" cy="4791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8360" y="5535000"/>
            <a:ext cx="1656000" cy="1047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2"/>
          <p:cNvSpPr txBox="1">
            <a:spLocks noGrp="1"/>
          </p:cNvSpPr>
          <p:nvPr>
            <p:ph type="title"/>
          </p:nvPr>
        </p:nvSpPr>
        <p:spPr>
          <a:xfrm>
            <a:off x="685800" y="28908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LONGEVITAT I CREIXEMENT</a:t>
            </a: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2"/>
          <p:cNvSpPr txBox="1">
            <a:spLocks noGrp="1"/>
          </p:cNvSpPr>
          <p:nvPr>
            <p:ph type="subTitle" idx="1"/>
          </p:nvPr>
        </p:nvSpPr>
        <p:spPr>
          <a:xfrm>
            <a:off x="400320" y="1758960"/>
            <a:ext cx="7772040" cy="362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5532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posidònia és extremadament longeva. Alguns prats són considerats "fòssils vius" amb milers d’anys d’antiguitat.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32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Creix lentament, fet que dificulta la seva regeneració un cop danyada.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199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4000" y="3429000"/>
            <a:ext cx="3964320" cy="2732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3"/>
          <p:cNvSpPr/>
          <p:nvPr/>
        </p:nvSpPr>
        <p:spPr>
          <a:xfrm>
            <a:off x="-214200" y="25560"/>
            <a:ext cx="9500760" cy="74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CICLE VITAL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3"/>
          <p:cNvSpPr/>
          <p:nvPr/>
        </p:nvSpPr>
        <p:spPr>
          <a:xfrm>
            <a:off x="337320" y="813600"/>
            <a:ext cx="4212360" cy="2903040"/>
          </a:xfrm>
          <a:prstGeom prst="rect">
            <a:avLst/>
          </a:prstGeom>
          <a:solidFill>
            <a:srgbClr val="DAEEF3"/>
          </a:solidFill>
          <a:ln w="2555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/>
          <p:nvPr/>
        </p:nvSpPr>
        <p:spPr>
          <a:xfrm>
            <a:off x="4644000" y="3833280"/>
            <a:ext cx="4212360" cy="2835720"/>
          </a:xfrm>
          <a:prstGeom prst="rect">
            <a:avLst/>
          </a:prstGeom>
          <a:solidFill>
            <a:srgbClr val="DAEEF3"/>
          </a:solidFill>
          <a:ln w="2555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€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3"/>
          <p:cNvSpPr/>
          <p:nvPr/>
        </p:nvSpPr>
        <p:spPr>
          <a:xfrm>
            <a:off x="323640" y="3818520"/>
            <a:ext cx="4212360" cy="2850480"/>
          </a:xfrm>
          <a:prstGeom prst="rect">
            <a:avLst/>
          </a:prstGeom>
          <a:solidFill>
            <a:srgbClr val="DAEEF3"/>
          </a:solidFill>
          <a:ln w="2555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3"/>
          <p:cNvSpPr/>
          <p:nvPr/>
        </p:nvSpPr>
        <p:spPr>
          <a:xfrm>
            <a:off x="4644000" y="804960"/>
            <a:ext cx="4212360" cy="2911680"/>
          </a:xfrm>
          <a:prstGeom prst="rect">
            <a:avLst/>
          </a:prstGeom>
          <a:solidFill>
            <a:srgbClr val="DAEEF3"/>
          </a:solidFill>
          <a:ln w="2555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3"/>
          <p:cNvSpPr/>
          <p:nvPr/>
        </p:nvSpPr>
        <p:spPr>
          <a:xfrm>
            <a:off x="287280" y="908640"/>
            <a:ext cx="4284360" cy="100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TARDOR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PERDEN LES FULLES VELLES, QUE ARRIBEN A LES PLATGES GRÀCIES A L’ONATGE,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PLANTES COMENCEN A FLORIR.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640" y="1772640"/>
            <a:ext cx="2664000" cy="18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66000" y="1917000"/>
            <a:ext cx="1061640" cy="173808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3"/>
          <p:cNvSpPr/>
          <p:nvPr/>
        </p:nvSpPr>
        <p:spPr>
          <a:xfrm>
            <a:off x="4644000" y="813600"/>
            <a:ext cx="4212360" cy="100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HIVERN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FULLES NOVES CREIXEN LENTAMENT.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PLANTES CONTINUEN FLORINT.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080" y="1600560"/>
            <a:ext cx="2761920" cy="190008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3"/>
          <p:cNvSpPr/>
          <p:nvPr/>
        </p:nvSpPr>
        <p:spPr>
          <a:xfrm>
            <a:off x="287280" y="3833280"/>
            <a:ext cx="4356360" cy="100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PRIMAVERA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PRADERES SÓN ALTES I FRONDES.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ELS FRUITS JA SÓN MADURS I GERMINEN.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1600" y="4872240"/>
            <a:ext cx="2299680" cy="172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96800" y="4841640"/>
            <a:ext cx="1230840" cy="175536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3"/>
          <p:cNvSpPr/>
          <p:nvPr/>
        </p:nvSpPr>
        <p:spPr>
          <a:xfrm>
            <a:off x="4644000" y="3933000"/>
            <a:ext cx="4104000" cy="100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ESTIU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SEVES FULLES SÓN RECOBERTES PER MOLTS ANIMALETS, QUE ELS DONA UN  ASPECTE BLANQUINÓS.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32000" y="4841640"/>
            <a:ext cx="900720" cy="1775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692480" y="1556640"/>
            <a:ext cx="1055880" cy="206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974200" y="4809600"/>
            <a:ext cx="2746080" cy="1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228040" y="4602600"/>
            <a:ext cx="901440" cy="6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4"/>
          <p:cNvSpPr txBox="1">
            <a:spLocks noGrp="1"/>
          </p:cNvSpPr>
          <p:nvPr>
            <p:ph type="title"/>
          </p:nvPr>
        </p:nvSpPr>
        <p:spPr>
          <a:xfrm>
            <a:off x="685800" y="20196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IMPORTÀNCIA DE LA POSIDÒNIA</a:t>
            </a:r>
            <a:br>
              <a:rPr lang="en-US" sz="3600"/>
            </a:b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4"/>
          <p:cNvSpPr txBox="1">
            <a:spLocks noGrp="1"/>
          </p:cNvSpPr>
          <p:nvPr>
            <p:ph type="subTitle" idx="1"/>
          </p:nvPr>
        </p:nvSpPr>
        <p:spPr>
          <a:xfrm>
            <a:off x="685800" y="978840"/>
            <a:ext cx="7772040" cy="531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9992" lnSpcReduction="20000"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28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Beneficis ecològics:</a:t>
            </a:r>
            <a:endParaRPr sz="28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1362" algn="just" rtl="0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○"/>
            </a:pPr>
            <a:r>
              <a:rPr lang="en-US" sz="285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Producció d’oxigen:</a:t>
            </a:r>
            <a:r>
              <a:rPr lang="en-US" sz="285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Una hectàrea de pradería genera tant oxigen com un bosc terrestre.</a:t>
            </a:r>
            <a:endParaRPr sz="285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1362" algn="just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○"/>
            </a:pPr>
            <a:r>
              <a:rPr lang="en-US" sz="285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Biodiversitat:</a:t>
            </a:r>
            <a:r>
              <a:rPr lang="en-US" sz="285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Proporciona hàbitat i refugi a més de 1.400 espècies, incloent-hi peixos, crustacis i mol·luscs.</a:t>
            </a:r>
            <a:endParaRPr sz="285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1362" algn="just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○"/>
            </a:pPr>
            <a:r>
              <a:rPr lang="en-US" sz="285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Protecció costanera:</a:t>
            </a:r>
            <a:r>
              <a:rPr lang="en-US" sz="285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Redueix l’erosió de les platges actuant com a barrera natural contra les onades.</a:t>
            </a:r>
            <a:endParaRPr sz="285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1362" algn="just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○"/>
            </a:pPr>
            <a:r>
              <a:rPr lang="en-US" sz="285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Segrest de carboni:</a:t>
            </a:r>
            <a:r>
              <a:rPr lang="en-US" sz="285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Les praderies de posidònia emmagatzemen grans quantitats de CO₂ als sediments marins.</a:t>
            </a:r>
            <a:endParaRPr sz="285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28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Beneficis per a la societat:</a:t>
            </a:r>
            <a:endParaRPr sz="28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1362" algn="just" rtl="0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○"/>
            </a:pPr>
            <a:r>
              <a:rPr lang="en-US" sz="285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Atrau turisme sostenible gràcies a la qualitat de l’aigua i la biodiversitat.</a:t>
            </a:r>
            <a:endParaRPr sz="285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1362" algn="just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○"/>
            </a:pPr>
            <a:r>
              <a:rPr lang="en-US" sz="285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Protegeix les activitats pesqueres proporcionant zones de cria per a moltes espècies comercials.</a:t>
            </a:r>
            <a:endParaRPr sz="285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199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5"/>
          <p:cNvSpPr/>
          <p:nvPr/>
        </p:nvSpPr>
        <p:spPr>
          <a:xfrm>
            <a:off x="259920" y="981720"/>
            <a:ext cx="4428360" cy="64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plantes fabriquen oxígen i redueixen la contaminació atmosfèrica de CO2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5200" y="1628640"/>
            <a:ext cx="2987640" cy="312156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5"/>
          <p:cNvSpPr/>
          <p:nvPr/>
        </p:nvSpPr>
        <p:spPr>
          <a:xfrm>
            <a:off x="323640" y="1753200"/>
            <a:ext cx="1551600" cy="49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LLUM SOLAR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5"/>
          <p:cNvSpPr/>
          <p:nvPr/>
        </p:nvSpPr>
        <p:spPr>
          <a:xfrm>
            <a:off x="2610720" y="1628640"/>
            <a:ext cx="961920" cy="49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OXÍGEN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5"/>
          <p:cNvSpPr/>
          <p:nvPr/>
        </p:nvSpPr>
        <p:spPr>
          <a:xfrm>
            <a:off x="1509120" y="4435560"/>
            <a:ext cx="1279800" cy="31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DIÒXID DE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CARBONI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5"/>
          <p:cNvSpPr/>
          <p:nvPr/>
        </p:nvSpPr>
        <p:spPr>
          <a:xfrm>
            <a:off x="547200" y="3724200"/>
            <a:ext cx="961920" cy="49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AIGUA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5"/>
          <p:cNvSpPr/>
          <p:nvPr/>
        </p:nvSpPr>
        <p:spPr>
          <a:xfrm>
            <a:off x="4987800" y="982440"/>
            <a:ext cx="3767760" cy="64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Protegeix les platjes de l’erosió i els temporals.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17200" y="1800000"/>
            <a:ext cx="3142800" cy="20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70960" y="4223880"/>
            <a:ext cx="4704120" cy="221652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5"/>
          <p:cNvSpPr txBox="1">
            <a:spLocks noGrp="1"/>
          </p:cNvSpPr>
          <p:nvPr>
            <p:ph type="title"/>
          </p:nvPr>
        </p:nvSpPr>
        <p:spPr>
          <a:xfrm>
            <a:off x="685800" y="15876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IMPORTÀNCIA DE LA POSIDÒNIA</a:t>
            </a:r>
            <a:br>
              <a:rPr lang="en-US" sz="3600"/>
            </a:b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6"/>
          <p:cNvSpPr txBox="1"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ANIMALS QUE HI VIUEN ALS BOSCOS DE POSIDONIA</a:t>
            </a: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6"/>
          <p:cNvSpPr txBox="1">
            <a:spLocks noGrp="1"/>
          </p:cNvSpPr>
          <p:nvPr>
            <p:ph type="body" idx="1"/>
          </p:nvPr>
        </p:nvSpPr>
        <p:spPr>
          <a:xfrm>
            <a:off x="457200" y="1948320"/>
            <a:ext cx="8229240" cy="452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praderies de posidònia són ecosistemes rics en biodiversitat on hi viuen nombroses espècies, classificades en diferents grups segons la seva localització i el seu paper a l'ecosistema.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320" algn="just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Vertebrats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(principalment peixos)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32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Invertebrats que viuen a les fulles (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epífits)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32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Altres invertebrats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(al substrat o entre rizomes)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16"/>
          <p:cNvPicPr preferRelativeResize="0"/>
          <p:nvPr/>
        </p:nvPicPr>
        <p:blipFill rotWithShape="1">
          <a:blip r:embed="rId3">
            <a:alphaModFix/>
          </a:blip>
          <a:srcRect l="2170" t="3757" b="3757"/>
          <a:stretch/>
        </p:blipFill>
        <p:spPr>
          <a:xfrm>
            <a:off x="2138400" y="4297680"/>
            <a:ext cx="4866840" cy="2290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7"/>
          <p:cNvSpPr txBox="1"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VERTEBRATS</a:t>
            </a: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5340600" cy="525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Alguns exemples de vertebrats, majoritàriament peixos, que viuen/utilitzen les praderies de Posidònia: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160" algn="just" rtl="0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Cavallet de mar: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S’amaga entre les fulles per protegir-se de depredadors.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16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Llobarro: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Juvenils que es refugien en les praderies.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16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Sard i altres espècies de sards: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Utilitzen les praderies com a zona d’alimentació i refugi.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16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Meros i altres espècies de peixos comercials: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Fan ús de les praderies com a zones de cria.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44760" y="4260960"/>
            <a:ext cx="1553040" cy="207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60040" y="1600200"/>
            <a:ext cx="2210400" cy="1420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12160" y="3094200"/>
            <a:ext cx="2305800" cy="1537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7"/>
          <p:cNvPicPr preferRelativeResize="0"/>
          <p:nvPr/>
        </p:nvPicPr>
        <p:blipFill rotWithShape="1">
          <a:blip r:embed="rId6">
            <a:alphaModFix/>
          </a:blip>
          <a:srcRect r="20396"/>
          <a:stretch/>
        </p:blipFill>
        <p:spPr>
          <a:xfrm>
            <a:off x="6212160" y="4831200"/>
            <a:ext cx="2305800" cy="1618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1400" y="4486680"/>
            <a:ext cx="2871360" cy="1619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5"/>
          <p:cNvSpPr txBox="1">
            <a:spLocks noGrp="1"/>
          </p:cNvSpPr>
          <p:nvPr>
            <p:ph type="title"/>
          </p:nvPr>
        </p:nvSpPr>
        <p:spPr>
          <a:xfrm>
            <a:off x="685800" y="23112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INTRODUCCIÓ: QUÈ SÓN LES FANERÒGAMES MARINES?</a:t>
            </a: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35"/>
          <p:cNvSpPr txBox="1">
            <a:spLocks noGrp="1"/>
          </p:cNvSpPr>
          <p:nvPr>
            <p:ph type="subTitle" idx="1"/>
          </p:nvPr>
        </p:nvSpPr>
        <p:spPr>
          <a:xfrm>
            <a:off x="1113840" y="1625581"/>
            <a:ext cx="6504120" cy="48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ALGA VS. PLANTA</a:t>
            </a:r>
            <a:endParaRPr sz="2000" b="0" i="0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35"/>
          <p:cNvSpPr/>
          <p:nvPr/>
        </p:nvSpPr>
        <p:spPr>
          <a:xfrm>
            <a:off x="1357200" y="3034440"/>
            <a:ext cx="6161040" cy="371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35"/>
          <p:cNvSpPr/>
          <p:nvPr/>
        </p:nvSpPr>
        <p:spPr>
          <a:xfrm>
            <a:off x="1328040" y="3078000"/>
            <a:ext cx="6289920" cy="371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5"/>
          <p:cNvSpPr/>
          <p:nvPr/>
        </p:nvSpPr>
        <p:spPr>
          <a:xfrm>
            <a:off x="1284120" y="2219040"/>
            <a:ext cx="6478920" cy="61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295" y="2281681"/>
            <a:ext cx="8401050" cy="38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35"/>
          <p:cNvSpPr txBox="1"/>
          <p:nvPr/>
        </p:nvSpPr>
        <p:spPr>
          <a:xfrm>
            <a:off x="466928" y="2098786"/>
            <a:ext cx="5651770" cy="30777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ESTRUCTURA ALGA</a:t>
            </a:r>
            <a:endParaRPr/>
          </a:p>
        </p:txBody>
      </p:sp>
      <p:sp>
        <p:nvSpPr>
          <p:cNvPr id="88" name="Google Shape;88;p35"/>
          <p:cNvSpPr txBox="1"/>
          <p:nvPr/>
        </p:nvSpPr>
        <p:spPr>
          <a:xfrm>
            <a:off x="6118698" y="2098786"/>
            <a:ext cx="2553092" cy="307777"/>
          </a:xfrm>
          <a:prstGeom prst="rect">
            <a:avLst/>
          </a:prstGeom>
          <a:solidFill>
            <a:srgbClr val="FC7D3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ESTRUCTURA PLANTA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4160" y="1381680"/>
            <a:ext cx="2871360" cy="1614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3160" y="3106080"/>
            <a:ext cx="2897280" cy="1618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49640" y="3114000"/>
            <a:ext cx="2871360" cy="1618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4000" y="1381680"/>
            <a:ext cx="2880000" cy="1614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9640" y="3106080"/>
            <a:ext cx="2877840" cy="1618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9640" y="1378080"/>
            <a:ext cx="2877840" cy="161856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8"/>
          <p:cNvSpPr/>
          <p:nvPr/>
        </p:nvSpPr>
        <p:spPr>
          <a:xfrm>
            <a:off x="3570480" y="4849920"/>
            <a:ext cx="2029320" cy="3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8"/>
          <p:cNvSpPr txBox="1"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VERTEBRATS</a:t>
            </a: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9"/>
          <p:cNvSpPr txBox="1"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EPÍFITS</a:t>
            </a: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5020200" cy="469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Invertebrats que viuen a les fulles (epífits):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9760" algn="just" rtl="0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Algues microscòpiques i macroscòpiques: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S’adhereixen a les fulles i proporcionen aliment per a altres espècies.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976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Crustacis petits: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Com copèpodes i amfípodes, que viuen entre els epífits.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976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Esponges: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Que utilitzen les fulles com a substrat per créixer.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19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19240" y="4984560"/>
            <a:ext cx="1391760" cy="1311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1360" y="4984560"/>
            <a:ext cx="1748160" cy="1311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19240" y="1221840"/>
            <a:ext cx="3132360" cy="3762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37560" y="4984560"/>
            <a:ext cx="2316600" cy="1311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9"/>
          <p:cNvPicPr preferRelativeResize="0"/>
          <p:nvPr/>
        </p:nvPicPr>
        <p:blipFill rotWithShape="1">
          <a:blip r:embed="rId7">
            <a:alphaModFix/>
          </a:blip>
          <a:srcRect l="17375" r="22441"/>
          <a:stretch/>
        </p:blipFill>
        <p:spPr>
          <a:xfrm>
            <a:off x="588240" y="4984560"/>
            <a:ext cx="1391760" cy="1311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9"/>
          <p:cNvPicPr preferRelativeResize="0"/>
          <p:nvPr/>
        </p:nvPicPr>
        <p:blipFill rotWithShape="1">
          <a:blip r:embed="rId8">
            <a:alphaModFix/>
          </a:blip>
          <a:srcRect l="11961" r="24015"/>
          <a:stretch/>
        </p:blipFill>
        <p:spPr>
          <a:xfrm>
            <a:off x="1980360" y="5027400"/>
            <a:ext cx="1391760" cy="1225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0"/>
          <p:cNvSpPr txBox="1"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ALTRES INVERTEBRATS</a:t>
            </a: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0"/>
          <p:cNvSpPr txBox="1">
            <a:spLocks noGrp="1"/>
          </p:cNvSpPr>
          <p:nvPr>
            <p:ph type="body" idx="1"/>
          </p:nvPr>
        </p:nvSpPr>
        <p:spPr>
          <a:xfrm>
            <a:off x="457200" y="1434600"/>
            <a:ext cx="5092920" cy="482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Altres invertebrats (al substrat o entre rizomes):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9760" algn="just" rtl="0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Eriçons de mar: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S’alimenten de les fulles i els organismes adherits.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976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Estrelles de mar: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Busquen aliment al substrat al voltant de les praderies.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976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Gasteròpodes: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Utilitzen els rizomes per protegir-se.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976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Popets i sèpies: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Caçadors que troben refugi entre els rizomes.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19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p20"/>
          <p:cNvPicPr preferRelativeResize="0"/>
          <p:nvPr/>
        </p:nvPicPr>
        <p:blipFill rotWithShape="1">
          <a:blip r:embed="rId3">
            <a:alphaModFix/>
          </a:blip>
          <a:srcRect b="4952"/>
          <a:stretch/>
        </p:blipFill>
        <p:spPr>
          <a:xfrm>
            <a:off x="5726880" y="1417680"/>
            <a:ext cx="2880000" cy="1539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0"/>
          <p:cNvPicPr preferRelativeResize="0"/>
          <p:nvPr/>
        </p:nvPicPr>
        <p:blipFill rotWithShape="1">
          <a:blip r:embed="rId4">
            <a:alphaModFix/>
          </a:blip>
          <a:srcRect b="4952"/>
          <a:stretch/>
        </p:blipFill>
        <p:spPr>
          <a:xfrm>
            <a:off x="5726880" y="3037680"/>
            <a:ext cx="2880000" cy="1539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0"/>
          <p:cNvPicPr preferRelativeResize="0"/>
          <p:nvPr/>
        </p:nvPicPr>
        <p:blipFill rotWithShape="1">
          <a:blip r:embed="rId5">
            <a:alphaModFix/>
          </a:blip>
          <a:srcRect l="821"/>
          <a:stretch/>
        </p:blipFill>
        <p:spPr>
          <a:xfrm>
            <a:off x="5747040" y="4658040"/>
            <a:ext cx="2864160" cy="161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0"/>
          <p:cNvPicPr preferRelativeResize="0"/>
          <p:nvPr/>
        </p:nvPicPr>
        <p:blipFill rotWithShape="1">
          <a:blip r:embed="rId6">
            <a:alphaModFix/>
          </a:blip>
          <a:srcRect l="-4243" r="4243"/>
          <a:stretch/>
        </p:blipFill>
        <p:spPr>
          <a:xfrm>
            <a:off x="2929680" y="4662360"/>
            <a:ext cx="2747520" cy="161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0"/>
          <p:cNvPicPr preferRelativeResize="0"/>
          <p:nvPr/>
        </p:nvPicPr>
        <p:blipFill rotWithShape="1">
          <a:blip r:embed="rId7">
            <a:alphaModFix/>
          </a:blip>
          <a:srcRect r="4624"/>
          <a:stretch/>
        </p:blipFill>
        <p:spPr>
          <a:xfrm>
            <a:off x="457200" y="4658040"/>
            <a:ext cx="2472120" cy="1620000"/>
          </a:xfrm>
          <a:prstGeom prst="rect">
            <a:avLst/>
          </a:prstGeom>
          <a:noFill/>
          <a:ln>
            <a:noFill/>
          </a:ln>
          <a:effectLst>
            <a:outerShdw dist="19080" dir="5400000" rotWithShape="0">
              <a:srgbClr val="000000">
                <a:alpha val="49411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0320" y="1388160"/>
            <a:ext cx="3495600" cy="1965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1360" y="1388160"/>
            <a:ext cx="3495600" cy="1965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0320" y="3558240"/>
            <a:ext cx="3495600" cy="1965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19720" y="3552840"/>
            <a:ext cx="3495600" cy="197712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1"/>
          <p:cNvSpPr txBox="1"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ALTRES INVERTEBRATS</a:t>
            </a: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2"/>
          <p:cNvSpPr/>
          <p:nvPr/>
        </p:nvSpPr>
        <p:spPr>
          <a:xfrm>
            <a:off x="335880" y="507240"/>
            <a:ext cx="8471880" cy="76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Posidonia: juga un paper molt important en la xarxa tròfica marina: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8800" y="1153080"/>
            <a:ext cx="4586400" cy="4551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3"/>
          <p:cNvSpPr txBox="1">
            <a:spLocks noGrp="1"/>
          </p:cNvSpPr>
          <p:nvPr>
            <p:ph type="title"/>
          </p:nvPr>
        </p:nvSpPr>
        <p:spPr>
          <a:xfrm>
            <a:off x="685800" y="17172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AMENACES A LA POSIDÒNIA</a:t>
            </a: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23"/>
          <p:cNvSpPr txBox="1">
            <a:spLocks noGrp="1"/>
          </p:cNvSpPr>
          <p:nvPr>
            <p:ph type="subTitle" idx="1"/>
          </p:nvPr>
        </p:nvSpPr>
        <p:spPr>
          <a:xfrm>
            <a:off x="338760" y="1817280"/>
            <a:ext cx="8177040" cy="466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Activitats humanes: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720" algn="just" rtl="0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Fondeig descontrolat: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Les àncores trenquen rizomes i destrueixen les praderies.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72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Obres costaneres: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Ports i espigons modifiquen els corrents i danyen l’hàbitat.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72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Regeneració de platges: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Els sediments cobreixen les praderies i impedeixen la fotosíntesi.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72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Espècies invasores: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Aquestes es propaguen ràpidament, bloquejant la llum solar necessària per a la fotosíntesi i ocupant el substrat.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72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Contaminació: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L’eutrofització causada per l’excés de nutrients dificulta la fotosíntesi i afavoreix les algues invasores.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72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Canvi climàtic: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L’augment de la temperatura de l’aigua i la pujada del nivell del mar posen en risc la supervivència de la posidònia.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199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4"/>
          <p:cNvSpPr/>
          <p:nvPr/>
        </p:nvSpPr>
        <p:spPr>
          <a:xfrm>
            <a:off x="255960" y="72720"/>
            <a:ext cx="9036360" cy="74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EXEMPLES D’AMENACES HUMANES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760" y="1666800"/>
            <a:ext cx="2857320" cy="188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76520" y="2596680"/>
            <a:ext cx="1904760" cy="143784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4"/>
          <p:cNvSpPr/>
          <p:nvPr/>
        </p:nvSpPr>
        <p:spPr>
          <a:xfrm>
            <a:off x="182880" y="1159200"/>
            <a:ext cx="4608360" cy="36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Àncores dels vaixells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24"/>
          <p:cNvSpPr/>
          <p:nvPr/>
        </p:nvSpPr>
        <p:spPr>
          <a:xfrm>
            <a:off x="107640" y="4171320"/>
            <a:ext cx="4608000" cy="64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Arts de pesca que erosionen el sòl submarí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7" name="Google Shape;327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5960" y="5013000"/>
            <a:ext cx="4171680" cy="148644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4"/>
          <p:cNvSpPr/>
          <p:nvPr/>
        </p:nvSpPr>
        <p:spPr>
          <a:xfrm>
            <a:off x="4714560" y="1107360"/>
            <a:ext cx="4307760" cy="36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Regeneració artificial de les platges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9" name="Google Shape;329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94560" y="2042280"/>
            <a:ext cx="4034880" cy="176832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4"/>
          <p:cNvSpPr/>
          <p:nvPr/>
        </p:nvSpPr>
        <p:spPr>
          <a:xfrm>
            <a:off x="4788000" y="4171320"/>
            <a:ext cx="4248360" cy="36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Espècies invasores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20000" y="4664160"/>
            <a:ext cx="3296520" cy="2050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5"/>
          <p:cNvSpPr txBox="1">
            <a:spLocks noGrp="1"/>
          </p:cNvSpPr>
          <p:nvPr>
            <p:ph type="title" idx="4294967295"/>
          </p:nvPr>
        </p:nvSpPr>
        <p:spPr>
          <a:xfrm>
            <a:off x="685800" y="23112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 PODEM PROTEGIR LA POSIDÒNIA?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25"/>
          <p:cNvSpPr txBox="1">
            <a:spLocks noGrp="1"/>
          </p:cNvSpPr>
          <p:nvPr>
            <p:ph type="subTitle" idx="4294967295"/>
          </p:nvPr>
        </p:nvSpPr>
        <p:spPr>
          <a:xfrm>
            <a:off x="685800" y="1768279"/>
            <a:ext cx="4980960" cy="481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marR="0" lvl="0" indent="-323702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AutoNum type="arabicPeriod"/>
            </a:pPr>
            <a:r>
              <a:rPr lang="en-US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Regulacions: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23702" algn="just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○"/>
            </a:pPr>
            <a:r>
              <a:rPr lang="en-US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Establir i fer complir normatives com la Directiva Hàbitats i la Llei 8/2020.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23702" algn="just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○"/>
            </a:pPr>
            <a:r>
              <a:rPr lang="en-US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Promoure el fondeig en camps de boies ecològiques per evitar danys a les praderies.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0" algn="just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3702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AutoNum type="arabicPeriod"/>
            </a:pPr>
            <a:r>
              <a:rPr lang="en-US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Educació ambiental: </a:t>
            </a:r>
            <a:r>
              <a:rPr lang="en-US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Sensibilitzar els usuaris del mar sobre la importància de la posidònia i les bones pràctiques de navegació.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76460" marR="0" lvl="0" indent="-342962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AutoNum type="arabicPeriod"/>
            </a:pPr>
            <a:r>
              <a:rPr lang="en-US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Restauració d’hàbitats: </a:t>
            </a:r>
            <a:r>
              <a:rPr lang="en-US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Replantació de rizomes en zones degradades per recuperar les praderies.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76460" marR="0" lvl="0" indent="-342962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AutoNum type="arabicPeriod"/>
            </a:pPr>
            <a:r>
              <a:rPr lang="en-US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Col·laboració entre sectors: </a:t>
            </a:r>
            <a:r>
              <a:rPr lang="en-US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Implicar empresaris, turistes i administracions en la protecció de la posidònia.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0" algn="ctr" rtl="0">
              <a:lnSpc>
                <a:spcPct val="100000"/>
              </a:lnSpc>
              <a:spcBef>
                <a:spcPts val="1199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9" name="Google Shape;339;p25"/>
          <p:cNvPicPr preferRelativeResize="0"/>
          <p:nvPr/>
        </p:nvPicPr>
        <p:blipFill rotWithShape="1">
          <a:blip r:embed="rId3">
            <a:alphaModFix/>
          </a:blip>
          <a:srcRect b="8805"/>
          <a:stretch/>
        </p:blipFill>
        <p:spPr>
          <a:xfrm>
            <a:off x="6029640" y="1700640"/>
            <a:ext cx="2537640" cy="154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29640" y="3301200"/>
            <a:ext cx="2537640" cy="14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29640" y="4787280"/>
            <a:ext cx="2537640" cy="1692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26"/>
          <p:cNvPicPr preferRelativeResize="0"/>
          <p:nvPr/>
        </p:nvPicPr>
        <p:blipFill rotWithShape="1">
          <a:blip r:embed="rId3">
            <a:alphaModFix/>
          </a:blip>
          <a:srcRect r="12262"/>
          <a:stretch/>
        </p:blipFill>
        <p:spPr>
          <a:xfrm>
            <a:off x="0" y="-17640"/>
            <a:ext cx="9143640" cy="685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26"/>
          <p:cNvSpPr/>
          <p:nvPr/>
        </p:nvSpPr>
        <p:spPr>
          <a:xfrm>
            <a:off x="-178560" y="519840"/>
            <a:ext cx="9501120" cy="181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GRÀCIES PER LA VOSTRA ATENCIÓ!</a:t>
            </a:r>
            <a:endParaRPr sz="5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26"/>
          <p:cNvSpPr/>
          <p:nvPr/>
        </p:nvSpPr>
        <p:spPr>
          <a:xfrm>
            <a:off x="63360" y="-896760"/>
            <a:ext cx="2466720" cy="184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26"/>
          <p:cNvSpPr/>
          <p:nvPr/>
        </p:nvSpPr>
        <p:spPr>
          <a:xfrm>
            <a:off x="216000" y="-744480"/>
            <a:ext cx="2484000" cy="272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26"/>
          <p:cNvSpPr/>
          <p:nvPr/>
        </p:nvSpPr>
        <p:spPr>
          <a:xfrm>
            <a:off x="139680" y="914400"/>
            <a:ext cx="91436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685800" y="23112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INTRODUCCIÓ: QUÈ SÓN LES FANERÒGAMES MARINES?</a:t>
            </a: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 txBox="1">
            <a:spLocks noGrp="1"/>
          </p:cNvSpPr>
          <p:nvPr>
            <p:ph type="subTitle" idx="1"/>
          </p:nvPr>
        </p:nvSpPr>
        <p:spPr>
          <a:xfrm>
            <a:off x="1319760" y="2146320"/>
            <a:ext cx="6504120" cy="48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fanerògames marines són plantes adaptades a viure sota l’aigua. 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Aquestes plantes, a diferència de les algues, tenen: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320" algn="just" rtl="0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Arrels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32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Tiges (rizomes)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32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Fulles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32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Flors, fruits i llavors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 l="24032" t="15012" r="24574" b="13955"/>
          <a:stretch/>
        </p:blipFill>
        <p:spPr>
          <a:xfrm>
            <a:off x="4804200" y="3756240"/>
            <a:ext cx="2714040" cy="291204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/>
          <p:nvPr/>
        </p:nvSpPr>
        <p:spPr>
          <a:xfrm>
            <a:off x="1357200" y="3034440"/>
            <a:ext cx="6161040" cy="371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1328040" y="3078000"/>
            <a:ext cx="6289920" cy="371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1284120" y="2219040"/>
            <a:ext cx="6478920" cy="61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685800" y="72396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ADAPTACIONS DE LES FANERÒGAMES AL MEDI MARÍ</a:t>
            </a:r>
            <a:br>
              <a:rPr lang="en-US" sz="3600"/>
            </a:b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 txBox="1">
            <a:spLocks noGrp="1"/>
          </p:cNvSpPr>
          <p:nvPr>
            <p:ph type="subTitle" idx="1"/>
          </p:nvPr>
        </p:nvSpPr>
        <p:spPr>
          <a:xfrm>
            <a:off x="685800" y="1676520"/>
            <a:ext cx="7772040" cy="5181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9760" algn="just" rtl="0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AutoNum type="arabicPeriod"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Estructura especialitzada: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29760" algn="just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</a:pPr>
            <a:r>
              <a:rPr lang="en-US" sz="1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Rizomes i arrels </a:t>
            </a:r>
            <a:endParaRPr sz="1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29760" algn="just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</a:pPr>
            <a:r>
              <a:rPr lang="en-US" sz="1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Fulles llargues i flexibles </a:t>
            </a:r>
            <a:endParaRPr sz="1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976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AutoNum type="arabicPeriod"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Fotosíntesi subaquàtica: 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Adaptació per fer fotosíntesi en condicions de baixa llum, en aigües clares i poc profundes.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976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AutoNum type="arabicPeriod"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Reproducció marina: 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Flors subaquàtiques i fruits flotants que es dispersen gràcies a les corrents.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976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AutoNum type="arabicPeriod"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Tolerància a la salinitat: 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Regulació interna per suportar la sal del medi hipersalí.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976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AutoNum type="arabicPeriod"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Formació de praderies: 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Ecosistemes densos que estabilitzen sediments, protegeixen la costa i proporcionen hàbitats.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976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AutoNum type="arabicPeriod"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Resistència als corrents: 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Rizomes forts i fulles flexibles per resistir l’impacte del moviment marí.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 txBox="1">
            <a:spLocks noGrp="1"/>
          </p:cNvSpPr>
          <p:nvPr>
            <p:ph type="title"/>
          </p:nvPr>
        </p:nvSpPr>
        <p:spPr>
          <a:xfrm>
            <a:off x="685800" y="33264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EXEMPLES DE FANERÒGAMES MARINES</a:t>
            </a: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4"/>
          <p:cNvSpPr txBox="1">
            <a:spLocks noGrp="1"/>
          </p:cNvSpPr>
          <p:nvPr>
            <p:ph type="subTitle" idx="1"/>
          </p:nvPr>
        </p:nvSpPr>
        <p:spPr>
          <a:xfrm>
            <a:off x="685800" y="2049120"/>
            <a:ext cx="8161200" cy="421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5532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AutoNum type="arabicPeriod"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Posidònia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0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Posidonia oceanica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): Endèmica del Mediterrani, forma praderies extenses.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32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AutoNum type="arabicPeriod"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Gram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0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Cymodocea nodosa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): Tolerant a variacions ambientals, viu en fons sorrencs.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32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AutoNum type="arabicPeriod"/>
            </a:pPr>
            <a:r>
              <a:rPr lang="en-US" sz="20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Zostera marina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</a:t>
            </a:r>
            <a:r>
              <a:rPr lang="en-US" sz="20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Zostera noltei</a:t>
            </a: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Menys freqüents, habituals en zones costaneres protegides.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4"/>
          <p:cNvPicPr preferRelativeResize="0"/>
          <p:nvPr/>
        </p:nvPicPr>
        <p:blipFill rotWithShape="1">
          <a:blip r:embed="rId3">
            <a:alphaModFix/>
          </a:blip>
          <a:srcRect t="4302"/>
          <a:stretch/>
        </p:blipFill>
        <p:spPr>
          <a:xfrm>
            <a:off x="2049480" y="4259160"/>
            <a:ext cx="5044680" cy="2395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 txBox="1">
            <a:spLocks noGrp="1"/>
          </p:cNvSpPr>
          <p:nvPr>
            <p:ph type="title"/>
          </p:nvPr>
        </p:nvSpPr>
        <p:spPr>
          <a:xfrm>
            <a:off x="685800" y="28908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POSIDÒNIA: EL PULMÓ DEL MEDITERRANI</a:t>
            </a: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5"/>
          <p:cNvSpPr txBox="1">
            <a:spLocks noGrp="1"/>
          </p:cNvSpPr>
          <p:nvPr>
            <p:ph type="subTitle" idx="1"/>
          </p:nvPr>
        </p:nvSpPr>
        <p:spPr>
          <a:xfrm>
            <a:off x="685800" y="2146320"/>
            <a:ext cx="7772040" cy="2188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3740"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lang="en-US" sz="2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Posidònia </a:t>
            </a:r>
            <a:r>
              <a:rPr lang="en-US" sz="23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(Posidonia oceanica)</a:t>
            </a: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és una fanerògama endémica del Mediterrani que forma "boscos submarins" coneguts com praderies. </a:t>
            </a: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Aquestes praderies són essencials per a l'ecosistema marí i per a la salut del litoral.</a:t>
            </a: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199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0000" y="4573800"/>
            <a:ext cx="2039400" cy="218844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/>
          <p:nvPr/>
        </p:nvSpPr>
        <p:spPr>
          <a:xfrm>
            <a:off x="4072680" y="3749400"/>
            <a:ext cx="3527640" cy="107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5"/>
          <p:cNvSpPr/>
          <p:nvPr/>
        </p:nvSpPr>
        <p:spPr>
          <a:xfrm>
            <a:off x="6230520" y="4035600"/>
            <a:ext cx="2769480" cy="824400"/>
          </a:xfrm>
          <a:prstGeom prst="wedgeRoundRectCallout">
            <a:avLst>
              <a:gd name="adj1" fmla="val -48062"/>
              <a:gd name="adj2" fmla="val 92823"/>
              <a:gd name="adj3" fmla="val 16667"/>
            </a:avLst>
          </a:prstGeom>
          <a:solidFill>
            <a:srgbClr val="FFFFFF"/>
          </a:solidFill>
          <a:ln w="2555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EL SEU NOM VE DE </a:t>
            </a:r>
            <a:r>
              <a:rPr lang="en-US" sz="1400" b="1" i="1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POSIDÓ</a:t>
            </a:r>
            <a:r>
              <a:rPr lang="en-US" sz="1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DÉU DEL MAR PELS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ANTICS GRECS.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0000" y="4761720"/>
            <a:ext cx="2591640" cy="1943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685800" y="24552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CARACTERÍSTIQUES PRINCIPALS DE LA POSIDÒNIA</a:t>
            </a: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6"/>
          <p:cNvSpPr txBox="1">
            <a:spLocks noGrp="1"/>
          </p:cNvSpPr>
          <p:nvPr>
            <p:ph type="subTitle" idx="1"/>
          </p:nvPr>
        </p:nvSpPr>
        <p:spPr>
          <a:xfrm>
            <a:off x="685800" y="2140800"/>
            <a:ext cx="7772100" cy="4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lang="en-US" sz="1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Posidònia</a:t>
            </a:r>
            <a:r>
              <a:rPr lang="en-US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és una fanerògama única del Mediterrani amb característiques que la fan essencial per als ecosistemes marins: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240" algn="just" rtl="0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Symbols"/>
              <a:buAutoNum type="arabicPeriod"/>
            </a:pPr>
            <a:r>
              <a:rPr lang="en-US" sz="1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Estructura adaptada al medi marí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24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Symbols"/>
              <a:buAutoNum type="arabicPeriod"/>
            </a:pPr>
            <a:r>
              <a:rPr lang="en-US" sz="1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Distribució exclusiva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24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Symbols"/>
              <a:buAutoNum type="arabicPeriod"/>
            </a:pPr>
            <a:r>
              <a:rPr lang="en-US" sz="1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Paper ecològic importantíssim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24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Symbols"/>
              <a:buAutoNum type="arabicPeriod"/>
            </a:pPr>
            <a:r>
              <a:rPr lang="en-US" sz="1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Longevitat i creixement:</a:t>
            </a:r>
            <a:r>
              <a:rPr lang="en-US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Fòssil vivent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24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Symbols"/>
              <a:buAutoNum type="arabicPeriod"/>
            </a:pPr>
            <a:r>
              <a:rPr lang="en-US" sz="1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Vulnerabilitat:</a:t>
            </a:r>
            <a:r>
              <a:rPr lang="en-US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Molt sensible a pertorbacions i canvis.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Aquestes característiques la converteixen en un pilar ecològic fonamental i, alhora, en una espècie fràgil davant les activitats humanes.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33280" y="2531520"/>
            <a:ext cx="1794600" cy="179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"/>
          <p:cNvSpPr txBox="1">
            <a:spLocks noGrp="1"/>
          </p:cNvSpPr>
          <p:nvPr>
            <p:ph type="title"/>
          </p:nvPr>
        </p:nvSpPr>
        <p:spPr>
          <a:xfrm>
            <a:off x="584280" y="59364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ESTRUCTURA: COM ES LA POSIDÒNIA?</a:t>
            </a:r>
            <a:br>
              <a:rPr lang="en-US" sz="3600"/>
            </a:b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7"/>
          <p:cNvPicPr preferRelativeResize="0"/>
          <p:nvPr/>
        </p:nvPicPr>
        <p:blipFill rotWithShape="1">
          <a:blip r:embed="rId3">
            <a:alphaModFix/>
          </a:blip>
          <a:srcRect t="3051"/>
          <a:stretch/>
        </p:blipFill>
        <p:spPr>
          <a:xfrm>
            <a:off x="5268240" y="1980000"/>
            <a:ext cx="3697920" cy="40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7"/>
          <p:cNvSpPr txBox="1">
            <a:spLocks noGrp="1"/>
          </p:cNvSpPr>
          <p:nvPr>
            <p:ph type="subTitle" idx="1"/>
          </p:nvPr>
        </p:nvSpPr>
        <p:spPr>
          <a:xfrm>
            <a:off x="497880" y="1855800"/>
            <a:ext cx="4601160" cy="5109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posidònia és una planta amb una estructura complexa, adaptada per viure completament submergida. Consta de: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4080" algn="just" rtl="0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Arrels: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Fixen la planta al substrat marí, proporcionant estabilitat fins i tot en condicions de corrents o onatge.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408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Tiges (rizomes):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Subterrànies i horitzontals, permeten l’expansió lateral de les praderies creant praderies denses (creixement lent).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408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Fulles: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Llargues (fins a 1 metre) i verdes, agrupades en feixos. Capten la llum per fer la fotosíntesi i produeixen oxigen.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408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40"/>
              <a:buFont typeface="Arial"/>
              <a:buChar char="●"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Flors i fruits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chemeClr val="dk1"/>
              </a:buClr>
              <a:buSzPts val="960"/>
              <a:buFont typeface="Arial"/>
              <a:buNone/>
            </a:pPr>
            <a:endParaRPr sz="96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endParaRPr sz="4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19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 idx="4294967295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ESTRUCTURA: COM ES LA POSIDÒNIA?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8"/>
          <p:cNvSpPr txBox="1">
            <a:spLocks noGrp="1"/>
          </p:cNvSpPr>
          <p:nvPr>
            <p:ph type="body" idx="4294967295"/>
          </p:nvPr>
        </p:nvSpPr>
        <p:spPr>
          <a:xfrm>
            <a:off x="457200" y="1669320"/>
            <a:ext cx="7976160" cy="104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457200" marR="0" lvl="0" indent="-35928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Flors i fruits: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Floreix a la tardor, i els seus fruits, anomenats "olives de mar", són flotants per facilitar la dispersió.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0" algn="l" rtl="0">
              <a:lnSpc>
                <a:spcPct val="80000"/>
              </a:lnSpc>
              <a:spcBef>
                <a:spcPts val="1199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None/>
            </a:pPr>
            <a:endParaRPr sz="204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600" y="2648160"/>
            <a:ext cx="4017960" cy="274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5920" y="2648160"/>
            <a:ext cx="3985920" cy="2746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1444</Words>
  <Application>Microsoft Office PowerPoint</Application>
  <PresentationFormat>Presentación en pantalla (4:3)</PresentationFormat>
  <Paragraphs>182</Paragraphs>
  <Slides>28</Slides>
  <Notes>28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28</vt:i4>
      </vt:variant>
    </vt:vector>
  </HeadingPairs>
  <TitlesOfParts>
    <vt:vector size="37" baseType="lpstr">
      <vt:lpstr>Arial</vt:lpstr>
      <vt:lpstr>Calibri</vt:lpstr>
      <vt:lpstr>Comic Sans MS</vt:lpstr>
      <vt:lpstr>Noto Sans Symbols</vt:lpstr>
      <vt:lpstr>Perpetua</vt:lpstr>
      <vt:lpstr>Times New Roman</vt:lpstr>
      <vt:lpstr>Office Theme</vt:lpstr>
      <vt:lpstr>Office Theme</vt:lpstr>
      <vt:lpstr>Office Theme</vt:lpstr>
      <vt:lpstr>Els boscos de posidònia, el tresor submergit de la Mediterrània</vt:lpstr>
      <vt:lpstr>INTRODUCCIÓ: QUÈ SÓN LES FANERÒGAMES MARINES?</vt:lpstr>
      <vt:lpstr>INTRODUCCIÓ: QUÈ SÓN LES FANERÒGAMES MARINES?</vt:lpstr>
      <vt:lpstr>ADAPTACIONS DE LES FANERÒGAMES AL MEDI MARÍ </vt:lpstr>
      <vt:lpstr>EXEMPLES DE FANERÒGAMES MARINES</vt:lpstr>
      <vt:lpstr>POSIDÒNIA: EL PULMÓ DEL MEDITERRANI</vt:lpstr>
      <vt:lpstr>CARACTERÍSTIQUES PRINCIPALS DE LA POSIDÒNIA</vt:lpstr>
      <vt:lpstr>ESTRUCTURA: COM ES LA POSIDÒNIA? </vt:lpstr>
      <vt:lpstr>ESTRUCTURA: COM ES LA POSIDÒNIA?</vt:lpstr>
      <vt:lpstr>ESTRUCTURA: COM ES LA POSIDÒNIA?</vt:lpstr>
      <vt:lpstr>ESTRUCTURA: COM ES LA POSIDÒNIA?</vt:lpstr>
      <vt:lpstr>DISTRIBUCIÓ: ON VIU LA POSIDÒNIA? </vt:lpstr>
      <vt:lpstr>Presentación de PowerPoint</vt:lpstr>
      <vt:lpstr>LONGEVITAT I CREIXEMENT</vt:lpstr>
      <vt:lpstr>Presentación de PowerPoint</vt:lpstr>
      <vt:lpstr>IMPORTÀNCIA DE LA POSIDÒNIA </vt:lpstr>
      <vt:lpstr>IMPORTÀNCIA DE LA POSIDÒNIA </vt:lpstr>
      <vt:lpstr>ANIMALS QUE HI VIUEN ALS BOSCOS DE POSIDONIA</vt:lpstr>
      <vt:lpstr>VERTEBRATS</vt:lpstr>
      <vt:lpstr>VERTEBRATS</vt:lpstr>
      <vt:lpstr>EPÍFITS</vt:lpstr>
      <vt:lpstr>ALTRES INVERTEBRATS</vt:lpstr>
      <vt:lpstr>ALTRES INVERTEBRATS</vt:lpstr>
      <vt:lpstr>Presentación de PowerPoint</vt:lpstr>
      <vt:lpstr>AMENACES A LA POSIDÒNIA</vt:lpstr>
      <vt:lpstr>Presentación de PowerPoint</vt:lpstr>
      <vt:lpstr>COM PODEM PROTEGIR LA POSIDÒNIA?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Agnes</dc:creator>
  <cp:lastModifiedBy>BIOSFERA AEA</cp:lastModifiedBy>
  <cp:revision>6</cp:revision>
  <dcterms:modified xsi:type="dcterms:W3CDTF">2026-03-02T11:37:18Z</dcterms:modified>
</cp:coreProperties>
</file>